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AF4DBA6-6F40-49C5-853F-4673F7982273}" type="datetimeFigureOut">
              <a:rPr lang="en-US" smtClean="0"/>
              <a:pPr/>
              <a:t>6/9/2013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7531A7-6FCB-4941-83F8-22B24D9024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F4DBA6-6F40-49C5-853F-4673F7982273}"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F4DBA6-6F40-49C5-853F-4673F7982273}"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F4DBA6-6F40-49C5-853F-4673F7982273}"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F4DBA6-6F40-49C5-853F-4673F7982273}" type="datetimeFigureOut">
              <a:rPr lang="en-US" smtClean="0"/>
              <a:pPr/>
              <a:t>6/9/2013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531A7-6FCB-4941-83F8-22B24D9024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F4DBA6-6F40-49C5-853F-4673F7982273}"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F4DBA6-6F40-49C5-853F-4673F7982273}" type="datetimeFigureOut">
              <a:rPr lang="en-US" smtClean="0"/>
              <a:pPr/>
              <a:t>6/9/2013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F4DBA6-6F40-49C5-853F-4673F7982273}" type="datetimeFigureOut">
              <a:rPr lang="en-US" smtClean="0"/>
              <a:pPr/>
              <a:t>6/9/2013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4DBA6-6F40-49C5-853F-4673F7982273}" type="datetimeFigureOut">
              <a:rPr lang="en-US" smtClean="0"/>
              <a:pPr/>
              <a:t>6/9/2013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F4DBA6-6F40-49C5-853F-4673F7982273}"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531A7-6FCB-4941-83F8-22B24D9024E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F4DBA6-6F40-49C5-853F-4673F7982273}" type="datetimeFigureOut">
              <a:rPr lang="en-US" smtClean="0"/>
              <a:pPr/>
              <a:t>6/9/2013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7531A7-6FCB-4941-83F8-22B24D9024E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F4DBA6-6F40-49C5-853F-4673F7982273}" type="datetimeFigureOut">
              <a:rPr lang="en-US" smtClean="0"/>
              <a:pPr/>
              <a:t>6/9/2013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7531A7-6FCB-4941-83F8-22B24D9024E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lit.linpor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qt21.eu/launchpa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ala-global.org/" TargetMode="External"/><Relationship Id="rId2" Type="http://schemas.openxmlformats.org/officeDocument/2006/relationships/hyperlink" Target="http://www.linport.org/" TargetMode="External"/><Relationship Id="rId1" Type="http://schemas.openxmlformats.org/officeDocument/2006/relationships/slideLayout" Target="../slideLayouts/slideLayout2.xml"/><Relationship Id="rId5" Type="http://schemas.openxmlformats.org/officeDocument/2006/relationships/hyperlink" Target="mailto:akmtrg@byu.edu" TargetMode="External"/><Relationship Id="rId4" Type="http://schemas.openxmlformats.org/officeDocument/2006/relationships/hyperlink" Target="mailto:tylerasnow@gmai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linport.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dragoman.org/linport/ldm.tx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ttt.org/spec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u="sng" dirty="0" smtClean="0"/>
              <a:t>Linport:</a:t>
            </a:r>
            <a:r>
              <a:rPr lang="en-US" dirty="0" smtClean="0"/>
              <a:t> </a:t>
            </a:r>
            <a:br>
              <a:rPr lang="en-US" dirty="0" smtClean="0"/>
            </a:br>
            <a:r>
              <a:rPr lang="en-US" sz="3600" dirty="0" smtClean="0"/>
              <a:t>as a Standard for Interoperability Between Translation Systems</a:t>
            </a:r>
            <a:r>
              <a:rPr lang="en-US" dirty="0" smtClean="0"/>
              <a:t/>
            </a:r>
            <a:br>
              <a:rPr lang="en-US" dirty="0" smtClean="0"/>
            </a:br>
            <a:endParaRPr lang="en-US" dirty="0"/>
          </a:p>
        </p:txBody>
      </p:sp>
      <p:sp>
        <p:nvSpPr>
          <p:cNvPr id="3" name="Subtitle 2"/>
          <p:cNvSpPr>
            <a:spLocks noGrp="1"/>
          </p:cNvSpPr>
          <p:nvPr>
            <p:ph type="subTitle" idx="1"/>
          </p:nvPr>
        </p:nvSpPr>
        <p:spPr/>
        <p:txBody>
          <a:bodyPr/>
          <a:lstStyle/>
          <a:p>
            <a:pPr algn="ctr"/>
            <a:r>
              <a:rPr lang="en-US" dirty="0" smtClean="0"/>
              <a:t>Tyler Snow</a:t>
            </a:r>
          </a:p>
          <a:p>
            <a:pPr algn="ctr"/>
            <a:r>
              <a:rPr lang="en-US" dirty="0" smtClean="0"/>
              <a:t>Brigham Young University</a:t>
            </a:r>
          </a:p>
          <a:p>
            <a:pPr algn="ctr"/>
            <a:r>
              <a:rPr lang="en-US" dirty="0" smtClean="0"/>
              <a:t>Translation Research Group</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other formats</a:t>
            </a:r>
            <a:endParaRPr lang="en-US" dirty="0"/>
          </a:p>
        </p:txBody>
      </p:sp>
      <p:sp>
        <p:nvSpPr>
          <p:cNvPr id="3" name="Content Placeholder 2"/>
          <p:cNvSpPr>
            <a:spLocks noGrp="1"/>
          </p:cNvSpPr>
          <p:nvPr>
            <p:ph idx="1"/>
          </p:nvPr>
        </p:nvSpPr>
        <p:spPr/>
        <p:txBody>
          <a:bodyPr/>
          <a:lstStyle/>
          <a:p>
            <a:r>
              <a:rPr lang="en-US" dirty="0" smtClean="0"/>
              <a:t>Other specifications address part of the industry need.</a:t>
            </a:r>
          </a:p>
          <a:p>
            <a:r>
              <a:rPr lang="en-US" dirty="0" smtClean="0"/>
              <a:t>Linport works at a different level of abstraction than most specifications mainly at the project data level</a:t>
            </a:r>
          </a:p>
          <a:p>
            <a:r>
              <a:rPr lang="en-US" dirty="0" smtClean="0"/>
              <a:t>Enhances capability of already capable file formats</a:t>
            </a:r>
          </a:p>
          <a:p>
            <a:r>
              <a:rPr lang="en-US" dirty="0" smtClean="0"/>
              <a:t>Organizes these formats to promote efficiency</a:t>
            </a:r>
          </a:p>
          <a:p>
            <a:r>
              <a:rPr lang="en-US" dirty="0" smtClean="0"/>
              <a:t>Two of these formats are:</a:t>
            </a:r>
          </a:p>
          <a:p>
            <a:pPr lvl="1"/>
            <a:r>
              <a:rPr lang="en-US" dirty="0" smtClean="0"/>
              <a:t>XLIFF</a:t>
            </a:r>
          </a:p>
          <a:p>
            <a:pPr lvl="1"/>
            <a:r>
              <a:rPr lang="en-US" dirty="0" smtClean="0"/>
              <a:t>ITS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XLIFF</a:t>
            </a:r>
            <a:endParaRPr lang="en-US" dirty="0"/>
          </a:p>
        </p:txBody>
      </p:sp>
      <p:sp>
        <p:nvSpPr>
          <p:cNvPr id="3" name="Content Placeholder 2"/>
          <p:cNvSpPr>
            <a:spLocks noGrp="1"/>
          </p:cNvSpPr>
          <p:nvPr>
            <p:ph idx="1"/>
          </p:nvPr>
        </p:nvSpPr>
        <p:spPr/>
        <p:txBody>
          <a:bodyPr>
            <a:normAutofit lnSpcReduction="10000"/>
          </a:bodyPr>
          <a:lstStyle/>
          <a:p>
            <a:r>
              <a:rPr lang="en-US" dirty="0" smtClean="0"/>
              <a:t>Very important localization related standard.</a:t>
            </a:r>
          </a:p>
          <a:p>
            <a:r>
              <a:rPr lang="en-US" dirty="0" smtClean="0"/>
              <a:t>Used in storing, translating and </a:t>
            </a:r>
            <a:r>
              <a:rPr lang="en-US" dirty="0" err="1" smtClean="0"/>
              <a:t>reexporting</a:t>
            </a:r>
            <a:r>
              <a:rPr lang="en-US" dirty="0" smtClean="0"/>
              <a:t> content</a:t>
            </a:r>
          </a:p>
          <a:p>
            <a:r>
              <a:rPr lang="en-US" dirty="0" smtClean="0"/>
              <a:t>Any two tools with XLIFF import/export can easily transfer translation data</a:t>
            </a:r>
          </a:p>
          <a:p>
            <a:r>
              <a:rPr lang="en-US" dirty="0" smtClean="0"/>
              <a:t>Linport adds:</a:t>
            </a:r>
          </a:p>
          <a:p>
            <a:pPr lvl="1"/>
            <a:r>
              <a:rPr lang="en-US" dirty="0" smtClean="0"/>
              <a:t>Ability to package multiple XLIFF files as a project</a:t>
            </a:r>
          </a:p>
          <a:p>
            <a:pPr lvl="1"/>
            <a:r>
              <a:rPr lang="en-US" dirty="0" smtClean="0"/>
              <a:t>Include related support files to those XLIFF files</a:t>
            </a:r>
          </a:p>
          <a:p>
            <a:pPr lvl="1"/>
            <a:r>
              <a:rPr lang="en-US" dirty="0" smtClean="0"/>
              <a:t>Metadata including STS is added  and passed along the translation process with the XLIFF file</a:t>
            </a:r>
          </a:p>
          <a:p>
            <a:pPr lvl="1"/>
            <a:r>
              <a:rPr lang="en-US" dirty="0" smtClean="0"/>
              <a:t>All this will maintaining the relationship information between XLIFF and support files across </a:t>
            </a:r>
            <a:r>
              <a:rPr lang="en-US" dirty="0" err="1" smtClean="0"/>
              <a:t>TEnT</a:t>
            </a:r>
            <a:r>
              <a:rPr lang="en-US" dirty="0" smtClean="0"/>
              <a:t> systems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XLIFF helps Linport!  Novice Linport users might pass along PDFs as source texts</a:t>
            </a:r>
          </a:p>
          <a:p>
            <a:r>
              <a:rPr lang="en-US" dirty="0" smtClean="0"/>
              <a:t>When XLIFF is used as the source text, Linport interoperability is enhanced at the task level</a:t>
            </a:r>
          </a:p>
          <a:p>
            <a:r>
              <a:rPr lang="en-US" dirty="0" smtClean="0"/>
              <a:t>Thus it is hoped that Linport users will incorporate XLIFF at the very heart of their portfolios </a:t>
            </a:r>
          </a:p>
          <a:p>
            <a:r>
              <a:rPr lang="en-US" dirty="0" smtClean="0"/>
              <a:t>Perhaps a “strict” Linport version will require XLIFF.</a:t>
            </a:r>
          </a:p>
          <a:p>
            <a:r>
              <a:rPr lang="en-US" dirty="0" smtClean="0"/>
              <a:t>Taken together these points demonstrate that an ideal ecosystem would support both XLIFF and Linport, with both formats handling their respective strengths in tandem to help deliver process resources and automation (Linport) and low-level content interoperability (XLIFF)</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a:t>
            </a:r>
            <a:endParaRPr lang="en-US" dirty="0"/>
          </a:p>
        </p:txBody>
      </p:sp>
      <p:sp>
        <p:nvSpPr>
          <p:cNvPr id="3" name="Content Placeholder 2"/>
          <p:cNvSpPr>
            <a:spLocks noGrp="1"/>
          </p:cNvSpPr>
          <p:nvPr>
            <p:ph idx="1"/>
          </p:nvPr>
        </p:nvSpPr>
        <p:spPr/>
        <p:txBody>
          <a:bodyPr>
            <a:normAutofit lnSpcReduction="10000"/>
          </a:bodyPr>
          <a:lstStyle/>
          <a:p>
            <a:r>
              <a:rPr lang="en-US" dirty="0" smtClean="0"/>
              <a:t>Simplest example of ITS = the translate category</a:t>
            </a:r>
          </a:p>
          <a:p>
            <a:pPr lvl="0"/>
            <a:r>
              <a:rPr lang="en-US" b="1" dirty="0" smtClean="0"/>
              <a:t>Localization notes</a:t>
            </a:r>
            <a:r>
              <a:rPr lang="en-US" dirty="0" smtClean="0"/>
              <a:t>, which provide guidance for how content should be treated in localization processes</a:t>
            </a:r>
          </a:p>
          <a:p>
            <a:pPr lvl="0"/>
            <a:r>
              <a:rPr lang="en-US" dirty="0" smtClean="0"/>
              <a:t>The ability to mark and identify </a:t>
            </a:r>
            <a:r>
              <a:rPr lang="en-US" b="1" dirty="0" smtClean="0"/>
              <a:t>terminology</a:t>
            </a:r>
            <a:endParaRPr lang="en-US" dirty="0" smtClean="0"/>
          </a:p>
          <a:p>
            <a:pPr lvl="0"/>
            <a:r>
              <a:rPr lang="en-US" dirty="0" smtClean="0"/>
              <a:t>The ability to identify </a:t>
            </a:r>
            <a:r>
              <a:rPr lang="en-US" b="1" dirty="0" smtClean="0"/>
              <a:t>text directionality</a:t>
            </a:r>
            <a:r>
              <a:rPr lang="en-US" dirty="0" smtClean="0"/>
              <a:t> in formats that do not natively support it</a:t>
            </a:r>
          </a:p>
          <a:p>
            <a:pPr lvl="0"/>
            <a:r>
              <a:rPr lang="en-US" dirty="0" smtClean="0"/>
              <a:t>Information about the </a:t>
            </a:r>
            <a:r>
              <a:rPr lang="en-US" b="1" dirty="0" smtClean="0"/>
              <a:t>language</a:t>
            </a:r>
            <a:r>
              <a:rPr lang="en-US" dirty="0" smtClean="0"/>
              <a:t> of text.</a:t>
            </a:r>
          </a:p>
          <a:p>
            <a:pPr lvl="0"/>
            <a:r>
              <a:rPr lang="en-US" dirty="0" smtClean="0"/>
              <a:t>A mechanism to specify whether XML </a:t>
            </a:r>
            <a:r>
              <a:rPr lang="en-US" b="1" dirty="0" smtClean="0"/>
              <a:t>elements within text</a:t>
            </a:r>
            <a:r>
              <a:rPr lang="en-US" dirty="0" smtClean="0"/>
              <a:t> should interrupt text flow or be seen as part of the surrounding text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Information on the </a:t>
            </a:r>
            <a:r>
              <a:rPr lang="en-US" b="1" dirty="0" smtClean="0"/>
              <a:t>domain </a:t>
            </a:r>
            <a:r>
              <a:rPr lang="en-US" dirty="0" smtClean="0"/>
              <a:t>(subject field) of text</a:t>
            </a:r>
          </a:p>
          <a:p>
            <a:pPr lvl="0"/>
            <a:r>
              <a:rPr lang="en-US" dirty="0" smtClean="0"/>
              <a:t>The results of automated </a:t>
            </a:r>
            <a:r>
              <a:rPr lang="en-US" b="1" dirty="0" smtClean="0"/>
              <a:t>text analysis </a:t>
            </a:r>
            <a:r>
              <a:rPr lang="en-US" dirty="0" smtClean="0"/>
              <a:t>processes (such as named entity extraction)</a:t>
            </a:r>
          </a:p>
          <a:p>
            <a:pPr lvl="0"/>
            <a:r>
              <a:rPr lang="en-US" dirty="0" smtClean="0"/>
              <a:t>The ability to tag text (</a:t>
            </a:r>
            <a:r>
              <a:rPr lang="en-US" b="1" dirty="0" smtClean="0"/>
              <a:t>locale filter</a:t>
            </a:r>
            <a:r>
              <a:rPr lang="en-US" dirty="0" smtClean="0"/>
              <a:t>) for translation into specific locales (or to exclude it from translation for specific locales)</a:t>
            </a:r>
          </a:p>
          <a:p>
            <a:pPr lvl="0"/>
            <a:r>
              <a:rPr lang="en-US" dirty="0" smtClean="0"/>
              <a:t>A mechanism to identify the </a:t>
            </a:r>
            <a:r>
              <a:rPr lang="en-US" b="1" dirty="0" smtClean="0"/>
              <a:t>provenance</a:t>
            </a:r>
            <a:r>
              <a:rPr lang="en-US" dirty="0" smtClean="0"/>
              <a:t> (source) of text, e.g., to state that particular content was translated with a particular system</a:t>
            </a:r>
          </a:p>
          <a:p>
            <a:pPr lvl="0"/>
            <a:r>
              <a:rPr lang="en-US" dirty="0" smtClean="0"/>
              <a:t>A mechanism to point to </a:t>
            </a:r>
            <a:r>
              <a:rPr lang="en-US" b="1" dirty="0" smtClean="0"/>
              <a:t>external resources</a:t>
            </a:r>
            <a:r>
              <a:rPr lang="en-US" dirty="0" smtClean="0"/>
              <a:t> that contain the translatable text associated with a particular piece of content, such as a graphic, that cannot be translated directly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lvl="0"/>
            <a:r>
              <a:rPr lang="en-US" dirty="0" smtClean="0"/>
              <a:t>The ability to indicate that particular elements in a file format should contain the translation of particular other elements (</a:t>
            </a:r>
            <a:r>
              <a:rPr lang="en-US" b="1" dirty="0" smtClean="0"/>
              <a:t>target pointer</a:t>
            </a:r>
            <a:r>
              <a:rPr lang="en-US" dirty="0" smtClean="0"/>
              <a:t>)</a:t>
            </a:r>
          </a:p>
          <a:p>
            <a:pPr lvl="0"/>
            <a:r>
              <a:rPr lang="en-US" dirty="0" smtClean="0"/>
              <a:t>A mechanism to add </a:t>
            </a:r>
            <a:r>
              <a:rPr lang="en-US" b="1" dirty="0" smtClean="0"/>
              <a:t>ID values </a:t>
            </a:r>
            <a:r>
              <a:rPr lang="en-US" dirty="0" smtClean="0"/>
              <a:t>to content that lacks them to support translation requirements</a:t>
            </a:r>
          </a:p>
          <a:p>
            <a:pPr lvl="0"/>
            <a:r>
              <a:rPr lang="en-US" dirty="0" smtClean="0"/>
              <a:t>Indications as whether or not to </a:t>
            </a:r>
            <a:r>
              <a:rPr lang="en-US" b="1" dirty="0" smtClean="0"/>
              <a:t>preserve spaces</a:t>
            </a:r>
            <a:r>
              <a:rPr lang="en-US" dirty="0" smtClean="0"/>
              <a:t> in content</a:t>
            </a:r>
          </a:p>
          <a:p>
            <a:pPr lvl="0"/>
            <a:r>
              <a:rPr lang="en-US" dirty="0" smtClean="0"/>
              <a:t>A set of metadata on </a:t>
            </a:r>
            <a:r>
              <a:rPr lang="en-US" b="1" dirty="0" smtClean="0"/>
              <a:t>localization quality issues </a:t>
            </a:r>
            <a:r>
              <a:rPr lang="en-US" dirty="0" smtClean="0"/>
              <a:t>and </a:t>
            </a:r>
            <a:r>
              <a:rPr lang="en-US" b="1" dirty="0" smtClean="0"/>
              <a:t>localization quality ratings</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lvl="0"/>
            <a:r>
              <a:rPr lang="en-US" dirty="0" smtClean="0"/>
              <a:t>Information on the internal confidence of machine translation systems (</a:t>
            </a:r>
            <a:r>
              <a:rPr lang="en-US" b="1" dirty="0" smtClean="0"/>
              <a:t>MT confidence</a:t>
            </a:r>
            <a:r>
              <a:rPr lang="en-US" dirty="0" smtClean="0"/>
              <a:t>) that can be used to flag content for further attention</a:t>
            </a:r>
          </a:p>
          <a:p>
            <a:pPr lvl="0"/>
            <a:r>
              <a:rPr lang="en-US" dirty="0" smtClean="0"/>
              <a:t>A mechanism to specify the </a:t>
            </a:r>
            <a:r>
              <a:rPr lang="en-US" b="1" dirty="0" smtClean="0"/>
              <a:t>allowed characters</a:t>
            </a:r>
            <a:r>
              <a:rPr lang="en-US" dirty="0" smtClean="0"/>
              <a:t> in a given piece of content (e.g., to state that a translation should not allow certain forbidden characters)</a:t>
            </a:r>
          </a:p>
          <a:p>
            <a:pPr lvl="0"/>
            <a:r>
              <a:rPr lang="en-US" dirty="0" smtClean="0"/>
              <a:t>A way to indicate the maximum </a:t>
            </a:r>
            <a:r>
              <a:rPr lang="en-US" b="1" dirty="0" smtClean="0"/>
              <a:t>storage size</a:t>
            </a:r>
            <a:r>
              <a:rPr lang="en-US" dirty="0" smtClean="0"/>
              <a:t> for content, such as database entries, that must conform to size limitations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Linport and ITS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List indicates some overlap between Linport and ITS functionality</a:t>
            </a:r>
          </a:p>
          <a:p>
            <a:r>
              <a:rPr lang="en-US" dirty="0" smtClean="0"/>
              <a:t>The Difference is: abstraction</a:t>
            </a:r>
          </a:p>
          <a:p>
            <a:r>
              <a:rPr lang="en-US" dirty="0" smtClean="0"/>
              <a:t>Once again they work together</a:t>
            </a:r>
          </a:p>
          <a:p>
            <a:r>
              <a:rPr lang="en-US" dirty="0" smtClean="0"/>
              <a:t>Example: Linport might specify that the domain of an entire project is “legal” but ITS 2.0 can specify that a short section within a document in fact belongs to another domain: A company report needs to be translated BUT (e.g., there is a lengthy quotation from a company’s earnings report [domain = financial] embedded in a legal brief). That the company does not wish to be in the final translation</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scenario</a:t>
            </a:r>
            <a:endParaRPr lang="en-US" dirty="0"/>
          </a:p>
        </p:txBody>
      </p:sp>
      <p:pic>
        <p:nvPicPr>
          <p:cNvPr id="4" name="Content Placeholder 3" descr="linportDiagram.png"/>
          <p:cNvPicPr>
            <a:picLocks noGrp="1"/>
          </p:cNvPicPr>
          <p:nvPr>
            <p:ph idx="1"/>
          </p:nvPr>
        </p:nvPicPr>
        <p:blipFill>
          <a:blip r:embed="rId2" cstate="print"/>
          <a:stretch>
            <a:fillRect/>
          </a:stretch>
        </p:blipFill>
        <p:spPr>
          <a:xfrm>
            <a:off x="758617" y="1935163"/>
            <a:ext cx="7626766" cy="4389437"/>
          </a:xfrm>
          <a:prstGeom prst="rect">
            <a:avLst/>
          </a:prstGeom>
        </p:spPr>
      </p:pic>
      <p:sp>
        <p:nvSpPr>
          <p:cNvPr id="5" name="TextBox 4"/>
          <p:cNvSpPr txBox="1"/>
          <p:nvPr/>
        </p:nvSpPr>
        <p:spPr>
          <a:xfrm>
            <a:off x="1066800" y="5486400"/>
            <a:ext cx="4114800" cy="369332"/>
          </a:xfrm>
          <a:prstGeom prst="rect">
            <a:avLst/>
          </a:prstGeom>
          <a:noFill/>
        </p:spPr>
        <p:txBody>
          <a:bodyPr wrap="square" rtlCol="0">
            <a:spAutoFit/>
          </a:bodyPr>
          <a:lstStyle/>
          <a:p>
            <a:r>
              <a:rPr lang="en-US" dirty="0" smtClean="0"/>
              <a:t>ITS</a:t>
            </a:r>
            <a:endParaRPr lang="en-US" dirty="0"/>
          </a:p>
        </p:txBody>
      </p:sp>
      <p:sp>
        <p:nvSpPr>
          <p:cNvPr id="7" name="TextBox 6"/>
          <p:cNvSpPr txBox="1"/>
          <p:nvPr/>
        </p:nvSpPr>
        <p:spPr>
          <a:xfrm>
            <a:off x="2743200" y="5486400"/>
            <a:ext cx="4114800" cy="369332"/>
          </a:xfrm>
          <a:prstGeom prst="rect">
            <a:avLst/>
          </a:prstGeom>
          <a:noFill/>
        </p:spPr>
        <p:txBody>
          <a:bodyPr wrap="square" rtlCol="0">
            <a:spAutoFit/>
          </a:bodyPr>
          <a:lstStyle/>
          <a:p>
            <a:r>
              <a:rPr lang="en-US" dirty="0" smtClean="0"/>
              <a:t>ITS</a:t>
            </a:r>
            <a:endParaRPr lang="en-US" dirty="0"/>
          </a:p>
        </p:txBody>
      </p:sp>
      <p:sp>
        <p:nvSpPr>
          <p:cNvPr id="8" name="TextBox 7"/>
          <p:cNvSpPr txBox="1"/>
          <p:nvPr/>
        </p:nvSpPr>
        <p:spPr>
          <a:xfrm>
            <a:off x="4343400" y="5486400"/>
            <a:ext cx="4114800" cy="369332"/>
          </a:xfrm>
          <a:prstGeom prst="rect">
            <a:avLst/>
          </a:prstGeom>
          <a:noFill/>
        </p:spPr>
        <p:txBody>
          <a:bodyPr wrap="square" rtlCol="0">
            <a:spAutoFit/>
          </a:bodyPr>
          <a:lstStyle/>
          <a:p>
            <a:r>
              <a:rPr lang="en-US" dirty="0" smtClean="0"/>
              <a:t>ITS</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Linport split tool</a:t>
            </a:r>
            <a:endParaRPr lang="en-US" dirty="0"/>
          </a:p>
        </p:txBody>
      </p:sp>
      <p:sp>
        <p:nvSpPr>
          <p:cNvPr id="3" name="Content Placeholder 2"/>
          <p:cNvSpPr>
            <a:spLocks noGrp="1"/>
          </p:cNvSpPr>
          <p:nvPr>
            <p:ph idx="1"/>
          </p:nvPr>
        </p:nvSpPr>
        <p:spPr/>
        <p:txBody>
          <a:bodyPr/>
          <a:lstStyle/>
          <a:p>
            <a:r>
              <a:rPr lang="en-US" dirty="0" smtClean="0">
                <a:hlinkClick r:id="rId2"/>
              </a:rPr>
              <a:t>http://split.linport.org</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a:bodyPr>
          <a:lstStyle/>
          <a:p>
            <a:r>
              <a:rPr lang="en-US" dirty="0" smtClean="0">
                <a:latin typeface="+mj-lt"/>
              </a:rPr>
              <a:t>Abstract: </a:t>
            </a:r>
          </a:p>
          <a:p>
            <a:pPr lvl="1"/>
            <a:r>
              <a:rPr lang="en-US" dirty="0" smtClean="0">
                <a:latin typeface="+mj-lt"/>
              </a:rPr>
              <a:t>There are many evolving technology standards in the translation/localization industry, such as XLIFF and the Internationalization Tag Set (ITS). </a:t>
            </a:r>
          </a:p>
          <a:p>
            <a:pPr lvl="1"/>
            <a:r>
              <a:rPr lang="en-US" dirty="0" smtClean="0">
                <a:latin typeface="+mj-lt"/>
              </a:rPr>
              <a:t>The Linport project aims to define a standard container format for translation projects and tasks within projects. </a:t>
            </a:r>
          </a:p>
          <a:p>
            <a:pPr lvl="1"/>
            <a:r>
              <a:rPr lang="en-US" dirty="0" smtClean="0">
                <a:latin typeface="+mj-lt"/>
              </a:rPr>
              <a:t>Linport, XLIFF, and ITS are complementary</a:t>
            </a:r>
          </a:p>
          <a:p>
            <a:pPr lvl="1"/>
            <a:r>
              <a:rPr lang="en-US" dirty="0" smtClean="0">
                <a:latin typeface="+mj-lt"/>
              </a:rPr>
              <a:t>This presentation presents the need for a container standard in addition to XLIFF and ITS and describes the status and likely future of Linport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Assessment Metrics</a:t>
            </a:r>
            <a:endParaRPr lang="en-US" dirty="0"/>
          </a:p>
        </p:txBody>
      </p:sp>
      <p:sp>
        <p:nvSpPr>
          <p:cNvPr id="3" name="Content Placeholder 2"/>
          <p:cNvSpPr>
            <a:spLocks noGrp="1"/>
          </p:cNvSpPr>
          <p:nvPr>
            <p:ph idx="1"/>
          </p:nvPr>
        </p:nvSpPr>
        <p:spPr/>
        <p:txBody>
          <a:bodyPr/>
          <a:lstStyle/>
          <a:p>
            <a:r>
              <a:rPr lang="en-US" dirty="0" smtClean="0"/>
              <a:t>QTLP: (see </a:t>
            </a:r>
            <a:r>
              <a:rPr lang="en-US" dirty="0" smtClean="0">
                <a:hlinkClick r:id="rId2"/>
              </a:rPr>
              <a:t>http://www.qt21.eu/launchpad/</a:t>
            </a:r>
            <a:r>
              <a:rPr lang="en-US" dirty="0" smtClean="0"/>
              <a:t>)</a:t>
            </a:r>
          </a:p>
          <a:p>
            <a:r>
              <a:rPr lang="en-US" dirty="0" smtClean="0"/>
              <a:t>an emerging translation quality assessment metric format that is customizable for different projects or documents.</a:t>
            </a:r>
          </a:p>
          <a:p>
            <a:r>
              <a:rPr lang="en-US" dirty="0" smtClean="0"/>
              <a:t>QTLP or any other metric format can be contained in a Linport portfolio.</a:t>
            </a:r>
          </a:p>
          <a:p>
            <a:r>
              <a:rPr lang="en-US" dirty="0" smtClean="0"/>
              <a:t>STS and QTLP recognize that translation quality is not a one size fits all proposition.</a:t>
            </a:r>
          </a:p>
          <a:p>
            <a:r>
              <a:rPr lang="en-US" dirty="0" smtClean="0"/>
              <a:t>Translation parameters and quality measurements must be adapted to meet particular needs.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Linport, QTLP, and STS</a:t>
            </a:r>
            <a:endParaRPr lang="en-US" dirty="0"/>
          </a:p>
        </p:txBody>
      </p:sp>
      <p:sp>
        <p:nvSpPr>
          <p:cNvPr id="3" name="Content Placeholder 2"/>
          <p:cNvSpPr>
            <a:spLocks noGrp="1"/>
          </p:cNvSpPr>
          <p:nvPr>
            <p:ph idx="1"/>
          </p:nvPr>
        </p:nvSpPr>
        <p:spPr/>
        <p:txBody>
          <a:bodyPr/>
          <a:lstStyle/>
          <a:p>
            <a:r>
              <a:rPr lang="en-US" dirty="0" smtClean="0"/>
              <a:t>Because all of these are included in Linport and passed along the translation chain, it helps to:</a:t>
            </a:r>
          </a:p>
          <a:p>
            <a:r>
              <a:rPr lang="en-US" dirty="0" smtClean="0"/>
              <a:t>Set project expectations</a:t>
            </a:r>
          </a:p>
          <a:p>
            <a:r>
              <a:rPr lang="en-US" dirty="0" smtClean="0"/>
              <a:t>Provide relevant ways of ensuring that expectations are met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Linport</a:t>
            </a:r>
            <a:endParaRPr lang="en-US" dirty="0"/>
          </a:p>
        </p:txBody>
      </p:sp>
      <p:sp>
        <p:nvSpPr>
          <p:cNvPr id="3" name="Content Placeholder 2"/>
          <p:cNvSpPr>
            <a:spLocks noGrp="1"/>
          </p:cNvSpPr>
          <p:nvPr>
            <p:ph idx="1"/>
          </p:nvPr>
        </p:nvSpPr>
        <p:spPr/>
        <p:txBody>
          <a:bodyPr/>
          <a:lstStyle/>
          <a:p>
            <a:r>
              <a:rPr lang="en-US" dirty="0" smtClean="0"/>
              <a:t>Ease of Implementation -Time</a:t>
            </a:r>
          </a:p>
          <a:p>
            <a:r>
              <a:rPr lang="en-US" dirty="0" smtClean="0"/>
              <a:t>It is free! –Money (at least for now)</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and future development</a:t>
            </a:r>
            <a:endParaRPr lang="en-US" dirty="0"/>
          </a:p>
        </p:txBody>
      </p:sp>
      <p:sp>
        <p:nvSpPr>
          <p:cNvPr id="3" name="Content Placeholder 2"/>
          <p:cNvSpPr>
            <a:spLocks noGrp="1"/>
          </p:cNvSpPr>
          <p:nvPr>
            <p:ph idx="1"/>
          </p:nvPr>
        </p:nvSpPr>
        <p:spPr/>
        <p:txBody>
          <a:bodyPr/>
          <a:lstStyle/>
          <a:p>
            <a:r>
              <a:rPr lang="en-US" dirty="0" smtClean="0"/>
              <a:t>Portfolio data model needs to be refined and formalized with a schema and validation system</a:t>
            </a:r>
          </a:p>
          <a:p>
            <a:r>
              <a:rPr lang="en-US" dirty="0" smtClean="0"/>
              <a:t>Submitted to a standards organization</a:t>
            </a:r>
          </a:p>
          <a:p>
            <a:r>
              <a:rPr lang="en-US" dirty="0" smtClean="0"/>
              <a:t>Online portfolio builder</a:t>
            </a:r>
          </a:p>
          <a:p>
            <a:r>
              <a:rPr lang="en-US" dirty="0" smtClean="0"/>
              <a:t>Splitter</a:t>
            </a:r>
          </a:p>
          <a:p>
            <a:r>
              <a:rPr lang="en-US" dirty="0" smtClean="0"/>
              <a:t>Merger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get involved</a:t>
            </a:r>
            <a:endParaRPr lang="en-US" dirty="0"/>
          </a:p>
        </p:txBody>
      </p:sp>
      <p:sp>
        <p:nvSpPr>
          <p:cNvPr id="3" name="Content Placeholder 2"/>
          <p:cNvSpPr>
            <a:spLocks noGrp="1"/>
          </p:cNvSpPr>
          <p:nvPr>
            <p:ph idx="1"/>
          </p:nvPr>
        </p:nvSpPr>
        <p:spPr/>
        <p:txBody>
          <a:bodyPr/>
          <a:lstStyle/>
          <a:p>
            <a:r>
              <a:rPr lang="en-US" dirty="0" smtClean="0"/>
              <a:t>Join the Linport community to participate in monthly conference calls and view ongoing progress reports and website posts at: </a:t>
            </a:r>
          </a:p>
          <a:p>
            <a:r>
              <a:rPr lang="en-US" dirty="0" smtClean="0">
                <a:hlinkClick r:id="rId2"/>
              </a:rPr>
              <a:t>http://www.linport.org</a:t>
            </a:r>
            <a:r>
              <a:rPr lang="en-US" dirty="0" smtClean="0"/>
              <a:t> </a:t>
            </a:r>
          </a:p>
          <a:p>
            <a:r>
              <a:rPr lang="en-US" dirty="0" smtClean="0"/>
              <a:t>as well as the GALA Linport community group at: </a:t>
            </a:r>
          </a:p>
          <a:p>
            <a:r>
              <a:rPr lang="en-US" dirty="0" smtClean="0">
                <a:hlinkClick r:id="rId3"/>
              </a:rPr>
              <a:t>http://gala-global.org</a:t>
            </a:r>
            <a:r>
              <a:rPr lang="en-US" dirty="0" smtClean="0"/>
              <a:t> </a:t>
            </a:r>
          </a:p>
          <a:p>
            <a:r>
              <a:rPr lang="en-US" dirty="0" smtClean="0"/>
              <a:t>Project data!!!!! Send to:</a:t>
            </a:r>
          </a:p>
          <a:p>
            <a:r>
              <a:rPr lang="en-US" dirty="0" smtClean="0">
                <a:hlinkClick r:id="rId4"/>
              </a:rPr>
              <a:t>tylerasnow@gmail.com</a:t>
            </a:r>
            <a:r>
              <a:rPr lang="en-US" dirty="0" smtClean="0"/>
              <a:t>     or</a:t>
            </a:r>
          </a:p>
          <a:p>
            <a:r>
              <a:rPr lang="en-US" dirty="0" smtClean="0">
                <a:hlinkClick r:id="rId5"/>
              </a:rPr>
              <a:t>akmtrg@byu.edu</a:t>
            </a:r>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Contribute testing apps developed for Linport</a:t>
            </a:r>
          </a:p>
          <a:p>
            <a:r>
              <a:rPr lang="en-US" dirty="0" smtClean="0"/>
              <a:t>Develop your own Linport applications</a:t>
            </a:r>
          </a:p>
          <a:p>
            <a:r>
              <a:rPr lang="en-US" dirty="0" smtClean="0"/>
              <a:t>Introduce Linport into your company’s translation workflow as an early adopter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Linport community is open and thankful for any support you and your company are willing to provide</a:t>
            </a:r>
          </a:p>
          <a:p>
            <a:r>
              <a:rPr lang="en-US" dirty="0" smtClean="0"/>
              <a:t>Thank you!</a:t>
            </a:r>
          </a:p>
          <a:p>
            <a:r>
              <a:rPr lang="en-US" dirty="0" smtClean="0"/>
              <a:t>Slides and full paper will </a:t>
            </a:r>
            <a:r>
              <a:rPr lang="en-US" dirty="0" smtClean="0"/>
              <a:t>be available at </a:t>
            </a:r>
            <a:r>
              <a:rPr lang="en-US" dirty="0" smtClean="0">
                <a:hlinkClick r:id="rId2"/>
              </a:rPr>
              <a:t>http://www.linport.org</a:t>
            </a:r>
            <a:r>
              <a:rPr lang="en-US" dirty="0" smtClean="0"/>
              <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plit1.png"/>
          <p:cNvPicPr>
            <a:picLocks noChangeAspect="1"/>
          </p:cNvPicPr>
          <p:nvPr/>
        </p:nvPicPr>
        <p:blipFill>
          <a:blip r:embed="rId2" cstate="print"/>
          <a:stretch>
            <a:fillRect/>
          </a:stretch>
        </p:blipFill>
        <p:spPr>
          <a:xfrm>
            <a:off x="381000" y="1862095"/>
            <a:ext cx="8382000" cy="3133810"/>
          </a:xfrm>
          <a:prstGeom prst="rect">
            <a:avLst/>
          </a:prstGeom>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plit2.png"/>
          <p:cNvPicPr>
            <a:picLocks noChangeAspect="1"/>
          </p:cNvPicPr>
          <p:nvPr/>
        </p:nvPicPr>
        <p:blipFill>
          <a:blip r:embed="rId2" cstate="print"/>
          <a:stretch>
            <a:fillRect/>
          </a:stretch>
        </p:blipFill>
        <p:spPr>
          <a:xfrm>
            <a:off x="232756" y="1176023"/>
            <a:ext cx="8678487" cy="4505954"/>
          </a:xfrm>
          <a:prstGeom prst="rect">
            <a:avLst/>
          </a:prstGeom>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plit3.png"/>
          <p:cNvPicPr>
            <a:picLocks noChangeAspect="1"/>
          </p:cNvPicPr>
          <p:nvPr/>
        </p:nvPicPr>
        <p:blipFill>
          <a:blip r:embed="rId2" cstate="print"/>
          <a:stretch>
            <a:fillRect/>
          </a:stretch>
        </p:blipFill>
        <p:spPr>
          <a:xfrm>
            <a:off x="432809" y="1914313"/>
            <a:ext cx="8278381" cy="3029373"/>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Container Formats</a:t>
            </a:r>
            <a:endParaRPr lang="en-US" dirty="0"/>
          </a:p>
        </p:txBody>
      </p:sp>
      <p:sp>
        <p:nvSpPr>
          <p:cNvPr id="3" name="Content Placeholder 2"/>
          <p:cNvSpPr>
            <a:spLocks noGrp="1"/>
          </p:cNvSpPr>
          <p:nvPr>
            <p:ph idx="1"/>
          </p:nvPr>
        </p:nvSpPr>
        <p:spPr/>
        <p:txBody>
          <a:bodyPr/>
          <a:lstStyle/>
          <a:p>
            <a:r>
              <a:rPr lang="en-US" dirty="0" smtClean="0"/>
              <a:t>Being able to send a message does not guarantee </a:t>
            </a:r>
            <a:r>
              <a:rPr lang="en-US" i="1" dirty="0" smtClean="0"/>
              <a:t>communication. </a:t>
            </a:r>
            <a:r>
              <a:rPr lang="en-US" dirty="0" smtClean="0"/>
              <a:t>Language is a barrier</a:t>
            </a:r>
          </a:p>
          <a:p>
            <a:r>
              <a:rPr lang="en-US" dirty="0" smtClean="0"/>
              <a:t>A similar  communication breakdown can occur between translation systems</a:t>
            </a:r>
          </a:p>
          <a:p>
            <a:r>
              <a:rPr lang="en-US" dirty="0" smtClean="0"/>
              <a:t>Many translation file formats!</a:t>
            </a:r>
          </a:p>
          <a:p>
            <a:r>
              <a:rPr lang="en-US" dirty="0" smtClean="0"/>
              <a:t>Good technological communication  saves time and money</a:t>
            </a:r>
          </a:p>
          <a:p>
            <a:r>
              <a:rPr lang="en-US" dirty="0" smtClean="0"/>
              <a:t>Containers as a possible solution?</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Shipping containers</a:t>
            </a:r>
            <a:endParaRPr lang="en-US" dirty="0"/>
          </a:p>
        </p:txBody>
      </p:sp>
      <p:pic>
        <p:nvPicPr>
          <p:cNvPr id="4" name="Content Placeholder 3" descr="shipping.jpg"/>
          <p:cNvPicPr>
            <a:picLocks noGrp="1" noChangeAspect="1"/>
          </p:cNvPicPr>
          <p:nvPr>
            <p:ph idx="1"/>
          </p:nvPr>
        </p:nvPicPr>
        <p:blipFill>
          <a:blip r:embed="rId2" cstate="print"/>
          <a:stretch>
            <a:fillRect/>
          </a:stretch>
        </p:blipFill>
        <p:spPr>
          <a:xfrm>
            <a:off x="1600200" y="2057400"/>
            <a:ext cx="5181600" cy="3831605"/>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“Shipping” in the translation industry</a:t>
            </a:r>
            <a:endParaRPr lang="en-US" dirty="0"/>
          </a:p>
        </p:txBody>
      </p:sp>
      <p:sp>
        <p:nvSpPr>
          <p:cNvPr id="3" name="Content Placeholder 2"/>
          <p:cNvSpPr>
            <a:spLocks noGrp="1"/>
          </p:cNvSpPr>
          <p:nvPr>
            <p:ph idx="1"/>
          </p:nvPr>
        </p:nvSpPr>
        <p:spPr/>
        <p:txBody>
          <a:bodyPr/>
          <a:lstStyle/>
          <a:p>
            <a:r>
              <a:rPr lang="en-US" dirty="0" smtClean="0"/>
              <a:t>Similar to the previous example: Translation projects between different </a:t>
            </a:r>
            <a:r>
              <a:rPr lang="en-US" dirty="0" err="1" smtClean="0"/>
              <a:t>TEnT</a:t>
            </a:r>
            <a:r>
              <a:rPr lang="en-US" dirty="0" smtClean="0"/>
              <a:t> tools cannot be easily opened in another</a:t>
            </a:r>
          </a:p>
          <a:p>
            <a:r>
              <a:rPr lang="en-US" dirty="0" smtClean="0"/>
              <a:t>Best case scenario: similar file types without association</a:t>
            </a:r>
          </a:p>
          <a:p>
            <a:r>
              <a:rPr lang="en-US" dirty="0" smtClean="0"/>
              <a:t>Worst case scenario: different file types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Linport</a:t>
            </a:r>
            <a:endParaRPr lang="en-US" dirty="0"/>
          </a:p>
        </p:txBody>
      </p:sp>
      <p:sp>
        <p:nvSpPr>
          <p:cNvPr id="3" name="Content Placeholder 2"/>
          <p:cNvSpPr>
            <a:spLocks noGrp="1"/>
          </p:cNvSpPr>
          <p:nvPr>
            <p:ph idx="1"/>
          </p:nvPr>
        </p:nvSpPr>
        <p:spPr/>
        <p:txBody>
          <a:bodyPr/>
          <a:lstStyle/>
          <a:p>
            <a:r>
              <a:rPr lang="en-US" b="1" dirty="0" smtClean="0"/>
              <a:t>L</a:t>
            </a:r>
            <a:r>
              <a:rPr lang="en-US" dirty="0" smtClean="0"/>
              <a:t>anguage </a:t>
            </a:r>
            <a:r>
              <a:rPr lang="en-US" b="1" dirty="0" smtClean="0"/>
              <a:t>In</a:t>
            </a:r>
            <a:r>
              <a:rPr lang="en-US" dirty="0" smtClean="0"/>
              <a:t>teroperability </a:t>
            </a:r>
            <a:r>
              <a:rPr lang="en-US" b="1" dirty="0" smtClean="0"/>
              <a:t>Port</a:t>
            </a:r>
            <a:r>
              <a:rPr lang="en-US" dirty="0" smtClean="0"/>
              <a:t>folio</a:t>
            </a:r>
          </a:p>
          <a:p>
            <a:r>
              <a:rPr lang="en-US" dirty="0" smtClean="0"/>
              <a:t>An open, comprehensive, interoperable container solution for all translation processes</a:t>
            </a:r>
          </a:p>
          <a:p>
            <a:r>
              <a:rPr lang="en-US" dirty="0" smtClean="0"/>
              <a:t>Currently under development</a:t>
            </a:r>
          </a:p>
          <a:p>
            <a:r>
              <a:rPr lang="en-US" dirty="0" smtClean="0"/>
              <a:t>Carries the details and various files pertaining to each task of a translation project.</a:t>
            </a:r>
          </a:p>
          <a:p>
            <a:r>
              <a:rPr lang="en-US" dirty="0" smtClean="0"/>
              <a:t>Can contain a variety of proprietary formats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Linport contain files?</a:t>
            </a:r>
            <a:endParaRPr lang="en-US" dirty="0"/>
          </a:p>
        </p:txBody>
      </p:sp>
      <p:sp>
        <p:nvSpPr>
          <p:cNvPr id="3" name="Content Placeholder 2"/>
          <p:cNvSpPr>
            <a:spLocks noGrp="1"/>
          </p:cNvSpPr>
          <p:nvPr>
            <p:ph idx="1"/>
          </p:nvPr>
        </p:nvSpPr>
        <p:spPr/>
        <p:txBody>
          <a:bodyPr/>
          <a:lstStyle/>
          <a:p>
            <a:r>
              <a:rPr lang="en-US" dirty="0" smtClean="0"/>
              <a:t>Standardized directory structure format.</a:t>
            </a:r>
          </a:p>
          <a:p>
            <a:r>
              <a:rPr lang="en-US" dirty="0" err="1" smtClean="0"/>
              <a:t>Portinfo</a:t>
            </a:r>
            <a:endParaRPr lang="en-US" dirty="0" smtClean="0"/>
          </a:p>
          <a:p>
            <a:pPr lvl="1"/>
            <a:r>
              <a:rPr lang="en-US" dirty="0" smtClean="0"/>
              <a:t>metadata</a:t>
            </a:r>
          </a:p>
          <a:p>
            <a:r>
              <a:rPr lang="en-US" dirty="0" smtClean="0"/>
              <a:t>Payload</a:t>
            </a:r>
          </a:p>
          <a:p>
            <a:pPr lvl="1"/>
            <a:r>
              <a:rPr lang="en-US" dirty="0" smtClean="0"/>
              <a:t>EN</a:t>
            </a:r>
          </a:p>
          <a:p>
            <a:pPr lvl="2"/>
            <a:r>
              <a:rPr lang="en-US" dirty="0" err="1" smtClean="0"/>
              <a:t>Docplus</a:t>
            </a:r>
            <a:r>
              <a:rPr lang="en-US" dirty="0" smtClean="0"/>
              <a:t> (unique name equal to those in other </a:t>
            </a:r>
            <a:r>
              <a:rPr lang="en-US" dirty="0" err="1" smtClean="0"/>
              <a:t>groupLangs</a:t>
            </a:r>
            <a:r>
              <a:rPr lang="en-US" dirty="0" smtClean="0"/>
              <a:t>)</a:t>
            </a:r>
          </a:p>
          <a:p>
            <a:pPr lvl="3"/>
            <a:r>
              <a:rPr lang="en-US" dirty="0" smtClean="0"/>
              <a:t>support</a:t>
            </a:r>
          </a:p>
          <a:p>
            <a:pPr lvl="3"/>
            <a:r>
              <a:rPr lang="en-US" dirty="0" smtClean="0"/>
              <a:t>Doc (one translation file)</a:t>
            </a:r>
          </a:p>
          <a:p>
            <a:r>
              <a:rPr lang="en-US" u="sng" dirty="0" smtClean="0">
                <a:hlinkClick r:id="rId2"/>
              </a:rPr>
              <a:t>http://dragoman.org/linport/ldm.txt</a:t>
            </a:r>
            <a:r>
              <a:rPr lang="en-US" dirty="0" smtClean="0"/>
              <a:t> </a:t>
            </a:r>
          </a:p>
          <a:p>
            <a:pPr lvl="1"/>
            <a:endParaRPr lang="en-US" dirty="0" smtClean="0"/>
          </a:p>
          <a:p>
            <a:pPr lvl="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a:t>
            </a:r>
            <a:endParaRPr lang="en-US" dirty="0"/>
          </a:p>
        </p:txBody>
      </p:sp>
      <p:sp>
        <p:nvSpPr>
          <p:cNvPr id="3" name="Content Placeholder 2"/>
          <p:cNvSpPr>
            <a:spLocks noGrp="1"/>
          </p:cNvSpPr>
          <p:nvPr>
            <p:ph idx="1"/>
          </p:nvPr>
        </p:nvSpPr>
        <p:spPr/>
        <p:txBody>
          <a:bodyPr/>
          <a:lstStyle/>
          <a:p>
            <a:r>
              <a:rPr lang="en-US" dirty="0" smtClean="0"/>
              <a:t>Structured Translation Specifications</a:t>
            </a:r>
          </a:p>
          <a:p>
            <a:r>
              <a:rPr lang="en-US" dirty="0" smtClean="0"/>
              <a:t>21 translation parameters for translation project definition</a:t>
            </a:r>
          </a:p>
          <a:p>
            <a:r>
              <a:rPr lang="en-US" dirty="0" smtClean="0"/>
              <a:t>Considers: Source, Target,  Environment, Stakeholder Relationships</a:t>
            </a:r>
          </a:p>
          <a:p>
            <a:r>
              <a:rPr lang="en-US" dirty="0" smtClean="0"/>
              <a:t>Defines metadata (localization) at the project and task level in Linport</a:t>
            </a:r>
          </a:p>
          <a:p>
            <a:r>
              <a:rPr lang="en-US" dirty="0" smtClean="0">
                <a:hlinkClick r:id="rId2"/>
              </a:rPr>
              <a:t>http://ttt.org/specs</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Linport</a:t>
            </a:r>
            <a:endParaRPr lang="en-US" dirty="0"/>
          </a:p>
        </p:txBody>
      </p:sp>
      <p:sp>
        <p:nvSpPr>
          <p:cNvPr id="3" name="Content Placeholder 2"/>
          <p:cNvSpPr>
            <a:spLocks noGrp="1"/>
          </p:cNvSpPr>
          <p:nvPr>
            <p:ph idx="1"/>
          </p:nvPr>
        </p:nvSpPr>
        <p:spPr/>
        <p:txBody>
          <a:bodyPr/>
          <a:lstStyle/>
          <a:p>
            <a:r>
              <a:rPr lang="en-US" dirty="0" smtClean="0"/>
              <a:t>2011 LISA –Container format and STS</a:t>
            </a:r>
          </a:p>
          <a:p>
            <a:r>
              <a:rPr lang="en-US" dirty="0" smtClean="0"/>
              <a:t>2011 EC DGT  -MED</a:t>
            </a:r>
          </a:p>
          <a:p>
            <a:r>
              <a:rPr lang="en-US" dirty="0" smtClean="0"/>
              <a:t>2010- IN! TIPP</a:t>
            </a:r>
          </a:p>
          <a:p>
            <a:r>
              <a:rPr lang="en-US" dirty="0" smtClean="0"/>
              <a:t>Other groups soon joined in.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1228</Words>
  <Application>Microsoft Office PowerPoint</Application>
  <PresentationFormat>On-screen Show (4:3)</PresentationFormat>
  <Paragraphs>138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Linport:  as a Standard for Interoperability Between Translation Systems </vt:lpstr>
      <vt:lpstr>Abstract:</vt:lpstr>
      <vt:lpstr>Container Formats</vt:lpstr>
      <vt:lpstr>Shipping containers</vt:lpstr>
      <vt:lpstr>“Shipping” in the translation industry</vt:lpstr>
      <vt:lpstr>Linport</vt:lpstr>
      <vt:lpstr>How does Linport contain files?</vt:lpstr>
      <vt:lpstr>STS</vt:lpstr>
      <vt:lpstr>History of Linport</vt:lpstr>
      <vt:lpstr>Relationship to other formats</vt:lpstr>
      <vt:lpstr>XLIFF</vt:lpstr>
      <vt:lpstr>Continued</vt:lpstr>
      <vt:lpstr>ITS</vt:lpstr>
      <vt:lpstr>Continued</vt:lpstr>
      <vt:lpstr>Continued</vt:lpstr>
      <vt:lpstr>Continued</vt:lpstr>
      <vt:lpstr>Linport and ITS</vt:lpstr>
      <vt:lpstr>Ideal scenario</vt:lpstr>
      <vt:lpstr>Linport split tool</vt:lpstr>
      <vt:lpstr>Quality Assessment Metrics</vt:lpstr>
      <vt:lpstr>Linport, QTLP, and STS</vt:lpstr>
      <vt:lpstr>Advantages of Linport</vt:lpstr>
      <vt:lpstr>Current and future development</vt:lpstr>
      <vt:lpstr>How to get involved</vt:lpstr>
      <vt:lpstr>continued</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Linport:  as a Standard for Interoperability Between Translation Systems</dc:title>
  <dc:creator>Tyler</dc:creator>
  <cp:lastModifiedBy>Tyler</cp:lastModifiedBy>
  <cp:revision>26</cp:revision>
  <dcterms:created xsi:type="dcterms:W3CDTF">2013-06-09T17:17:41Z</dcterms:created>
  <dcterms:modified xsi:type="dcterms:W3CDTF">2013-06-09T19:48:20Z</dcterms:modified>
</cp:coreProperties>
</file>