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45" autoAdjust="0"/>
    <p:restoredTop sz="94660" autoAdjust="0"/>
  </p:normalViewPr>
  <p:slideViewPr>
    <p:cSldViewPr>
      <p:cViewPr>
        <p:scale>
          <a:sx n="70" d="100"/>
          <a:sy n="70" d="100"/>
        </p:scale>
        <p:origin x="-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BBCB3-B0F6-4BE4-83B3-9C57D01C9864}" type="datetimeFigureOut">
              <a:rPr lang="en-GB" smtClean="0"/>
              <a:t>15/05/2013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3E790-EDA8-405E-B2C7-008322083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60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61435"/>
            <a:ext cx="1738536" cy="31301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7744" y="6413550"/>
            <a:ext cx="5472608" cy="26089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 smtClean="0"/>
              <a:t>Josep</a:t>
            </a:r>
            <a:r>
              <a:rPr lang="en-GB" dirty="0" smtClean="0"/>
              <a:t> </a:t>
            </a:r>
            <a:r>
              <a:rPr lang="en-GB" dirty="0" err="1" smtClean="0"/>
              <a:t>Bonet</a:t>
            </a:r>
            <a:r>
              <a:rPr lang="en-GB" dirty="0" smtClean="0"/>
              <a:t> </a:t>
            </a:r>
            <a:r>
              <a:rPr lang="en-GB" dirty="0" err="1" smtClean="0"/>
              <a:t>Heras</a:t>
            </a:r>
            <a:r>
              <a:rPr lang="en-GB" dirty="0" smtClean="0"/>
              <a:t>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09320"/>
            <a:ext cx="762000" cy="365125"/>
          </a:xfr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fld id="{98B5BB8F-B722-4A48-9B40-6DCFA81115C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15 May 2013</a:t>
            </a: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B5BB8F-B722-4A48-9B40-6DCFA81115C0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asis-open.org/" TargetMode="External"/><Relationship Id="rId3" Type="http://schemas.openxmlformats.org/officeDocument/2006/relationships/hyperlink" Target="http://ec.europa.eu/dgs/translation" TargetMode="External"/><Relationship Id="rId7" Type="http://schemas.openxmlformats.org/officeDocument/2006/relationships/hyperlink" Target="http://www.lin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.org/" TargetMode="External"/><Relationship Id="rId5" Type="http://schemas.openxmlformats.org/officeDocument/2006/relationships/hyperlink" Target="http://code.google.com/p/interoperability-now/" TargetMode="External"/><Relationship Id="rId10" Type="http://schemas.openxmlformats.org/officeDocument/2006/relationships/hyperlink" Target="http://docs.oasis-open.org/xliff/xliff-core/xliff-core.html" TargetMode="External"/><Relationship Id="rId4" Type="http://schemas.openxmlformats.org/officeDocument/2006/relationships/hyperlink" Target="http://www.etsi.org/" TargetMode="External"/><Relationship Id="rId9" Type="http://schemas.openxmlformats.org/officeDocument/2006/relationships/hyperlink" Target="http://www.translationautomation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755" y="1700808"/>
            <a:ext cx="7851648" cy="2808312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Linport: Interoperable Translation and Localization Project Containers </a:t>
            </a:r>
            <a:br>
              <a:rPr lang="en-US" sz="4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(A Progress Report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GB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338" y="4869160"/>
            <a:ext cx="7854696" cy="1368152"/>
          </a:xfrm>
        </p:spPr>
        <p:txBody>
          <a:bodyPr>
            <a:normAutofit lnSpcReduction="10000"/>
          </a:bodyPr>
          <a:lstStyle/>
          <a:p>
            <a:r>
              <a:rPr lang="en-US" b="1" i="1" dirty="0" err="1">
                <a:latin typeface="+mj-lt"/>
              </a:rPr>
              <a:t>Josep</a:t>
            </a:r>
            <a:r>
              <a:rPr lang="en-US" b="1" i="1" dirty="0">
                <a:latin typeface="+mj-lt"/>
              </a:rPr>
              <a:t> </a:t>
            </a:r>
            <a:r>
              <a:rPr lang="en-US" b="1" i="1" dirty="0" err="1">
                <a:latin typeface="+mj-lt"/>
              </a:rPr>
              <a:t>Bonet</a:t>
            </a:r>
            <a:r>
              <a:rPr lang="en-US" b="1" i="1" dirty="0">
                <a:latin typeface="+mj-lt"/>
              </a:rPr>
              <a:t> </a:t>
            </a:r>
            <a:r>
              <a:rPr lang="en-US" b="1" i="1" dirty="0" err="1">
                <a:latin typeface="+mj-lt"/>
              </a:rPr>
              <a:t>Heras</a:t>
            </a:r>
            <a:r>
              <a:rPr lang="en-US" b="1" i="1" dirty="0">
                <a:latin typeface="+mj-lt"/>
              </a:rPr>
              <a:t> &amp; Olaf-Michael Stefanov</a:t>
            </a:r>
          </a:p>
          <a:p>
            <a:r>
              <a:rPr lang="en-US" i="1" dirty="0">
                <a:latin typeface="+mj-lt"/>
              </a:rPr>
              <a:t>On behalf of Alan Melby and Tomas Carrasco </a:t>
            </a:r>
            <a:r>
              <a:rPr lang="en-US" i="1" dirty="0" smtClean="0">
                <a:latin typeface="+mj-lt"/>
              </a:rPr>
              <a:t>Benitez</a:t>
            </a:r>
          </a:p>
          <a:p>
            <a:r>
              <a:rPr lang="en-US" i="1" dirty="0" smtClean="0">
                <a:latin typeface="+mj-lt"/>
              </a:rPr>
              <a:t>15-17 May 2013, Nairobi, Kenya</a:t>
            </a:r>
            <a:endParaRPr lang="en-US" i="1" dirty="0">
              <a:latin typeface="+mj-lt"/>
            </a:endParaRPr>
          </a:p>
          <a:p>
            <a:endParaRPr lang="en-GB" i="1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1338" y="1981200"/>
            <a:ext cx="8061325" cy="1712913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6" name="Picture 5" descr="C:\Users\Olaf Stefanov\Documents\$JIAMCATT-2013\Images+graphics\JIAMCATT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38" y="164875"/>
            <a:ext cx="2432697" cy="13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linport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333" y="0"/>
            <a:ext cx="3886200" cy="1789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83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Autofit/>
          </a:bodyPr>
          <a:lstStyle/>
          <a:p>
            <a:r>
              <a:rPr lang="en-US" sz="4400" dirty="0"/>
              <a:t>Production parameters state tasks to be performed by whom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r>
              <a:rPr lang="en-US" sz="3200" dirty="0"/>
              <a:t>[14]    typical production tasks</a:t>
            </a:r>
          </a:p>
          <a:p>
            <a:pPr lvl="1">
              <a:buFont typeface="Arial" charset="0"/>
              <a:buChar char="•"/>
            </a:pPr>
            <a:r>
              <a:rPr lang="en-US" sz="3200" dirty="0"/>
              <a:t>(a)    preparation</a:t>
            </a:r>
          </a:p>
          <a:p>
            <a:pPr lvl="1">
              <a:buFont typeface="Arial" charset="0"/>
              <a:buChar char="•"/>
            </a:pPr>
            <a:r>
              <a:rPr lang="en-US" sz="3200" dirty="0"/>
              <a:t>(b)    initial translation  (human or machine)</a:t>
            </a:r>
          </a:p>
          <a:p>
            <a:pPr lvl="1">
              <a:buFont typeface="Arial" charset="0"/>
              <a:buChar char="•"/>
            </a:pPr>
            <a:r>
              <a:rPr lang="en-US" sz="3200" dirty="0"/>
              <a:t>(c)    in-process quality assurance</a:t>
            </a:r>
          </a:p>
          <a:p>
            <a:pPr lvl="2"/>
            <a:r>
              <a:rPr lang="en-US" sz="3600" dirty="0"/>
              <a:t>self-checking/post-editing; revision; review; final formatting; proofreading</a:t>
            </a:r>
          </a:p>
          <a:p>
            <a:r>
              <a:rPr lang="en-US" sz="3200" dirty="0"/>
              <a:t>[15]    additional </a:t>
            </a:r>
            <a:r>
              <a:rPr lang="en-US" sz="3200" dirty="0" smtClean="0"/>
              <a:t>tasks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09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Environment parameters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r>
              <a:rPr lang="en-US" sz="3200" dirty="0"/>
              <a:t>[16]    technology</a:t>
            </a:r>
          </a:p>
          <a:p>
            <a:pPr lvl="1">
              <a:buFont typeface="Arial" charset="0"/>
              <a:buChar char="•"/>
            </a:pPr>
            <a:r>
              <a:rPr lang="en-US" sz="3200" dirty="0"/>
              <a:t> (any interoperable tool? Particular tools?)</a:t>
            </a:r>
          </a:p>
          <a:p>
            <a:r>
              <a:rPr lang="en-US" sz="3200" dirty="0"/>
              <a:t>[17]    reference materials</a:t>
            </a:r>
          </a:p>
          <a:p>
            <a:pPr lvl="1">
              <a:buFont typeface="Arial" charset="0"/>
              <a:buChar char="•"/>
            </a:pPr>
            <a:r>
              <a:rPr lang="en-US" sz="3200" dirty="0"/>
              <a:t>Style guides, translation memories , </a:t>
            </a:r>
            <a:r>
              <a:rPr lang="en-US" sz="3200" dirty="0" smtClean="0"/>
              <a:t>etc.</a:t>
            </a:r>
            <a:endParaRPr lang="en-US" sz="3200" dirty="0"/>
          </a:p>
          <a:p>
            <a:r>
              <a:rPr lang="en-US" sz="3200" dirty="0"/>
              <a:t>[18]    workplace requirements</a:t>
            </a:r>
          </a:p>
          <a:p>
            <a:pPr lvl="1">
              <a:buFont typeface="Arial" charset="0"/>
              <a:buChar char="•"/>
            </a:pPr>
            <a:r>
              <a:rPr lang="en-US" sz="3200" dirty="0"/>
              <a:t>Anywhere? Designated secure facility?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87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Relationship </a:t>
            </a:r>
            <a:r>
              <a:rPr lang="en-US" sz="4400" dirty="0" smtClean="0"/>
              <a:t>parameters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5193"/>
            <a:ext cx="8229600" cy="4191744"/>
          </a:xfrm>
        </p:spPr>
        <p:txBody>
          <a:bodyPr>
            <a:normAutofit/>
          </a:bodyPr>
          <a:lstStyle/>
          <a:p>
            <a:r>
              <a:rPr lang="en-US" sz="3200" dirty="0"/>
              <a:t>[19] permissions</a:t>
            </a:r>
          </a:p>
          <a:p>
            <a:pPr lvl="1">
              <a:buFont typeface="Arial" charset="0"/>
              <a:buChar char="•"/>
            </a:pPr>
            <a:r>
              <a:rPr lang="en-US" sz="3200" dirty="0"/>
              <a:t>(a) copyright;(b) recognition; (c) restrictions;</a:t>
            </a:r>
          </a:p>
          <a:p>
            <a:r>
              <a:rPr lang="en-US" sz="3200" dirty="0"/>
              <a:t>[20] submissions</a:t>
            </a:r>
          </a:p>
          <a:p>
            <a:pPr lvl="1">
              <a:buFont typeface="Arial" charset="0"/>
              <a:buChar char="•"/>
            </a:pPr>
            <a:r>
              <a:rPr lang="en-US" sz="3200" dirty="0"/>
              <a:t>(a) qualifications; (b) deliverables; </a:t>
            </a:r>
            <a:br>
              <a:rPr lang="en-US" sz="3200" dirty="0"/>
            </a:br>
            <a:r>
              <a:rPr lang="en-US" sz="3200" dirty="0"/>
              <a:t>(c) delivery [method]; (d) deadline</a:t>
            </a:r>
          </a:p>
          <a:p>
            <a:r>
              <a:rPr lang="en-US" sz="3200" dirty="0"/>
              <a:t>[21] expectations</a:t>
            </a:r>
          </a:p>
          <a:p>
            <a:pPr lvl="1">
              <a:buFont typeface="Arial" charset="0"/>
              <a:buChar char="•"/>
            </a:pPr>
            <a:r>
              <a:rPr lang="en-US" sz="3200" dirty="0"/>
              <a:t>(a) compensation; (b) communication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7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 smtClean="0"/>
              <a:t>Webpage about the 21 parameters which make up </a:t>
            </a:r>
            <a:r>
              <a:rPr lang="en-US" sz="4400" b="1" dirty="0" smtClean="0"/>
              <a:t>STS</a:t>
            </a:r>
            <a:r>
              <a:rPr lang="en-US" sz="4400" dirty="0" smtClean="0"/>
              <a:t> – Structured Translation Specifications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5193"/>
            <a:ext cx="8229600" cy="419174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www.ttt.org/specs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7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90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Container contents besides the structured specifications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5193"/>
            <a:ext cx="8229600" cy="4191744"/>
          </a:xfrm>
        </p:spPr>
        <p:txBody>
          <a:bodyPr anchor="t">
            <a:normAutofit/>
          </a:bodyPr>
          <a:lstStyle/>
          <a:p>
            <a:r>
              <a:rPr lang="en-US" dirty="0"/>
              <a:t>Source text(s)</a:t>
            </a:r>
          </a:p>
          <a:p>
            <a:r>
              <a:rPr lang="en-US" dirty="0"/>
              <a:t>Target texts when done; or bi-text format</a:t>
            </a:r>
          </a:p>
          <a:p>
            <a:r>
              <a:rPr lang="en-US" dirty="0"/>
              <a:t>Resources to carry out translation </a:t>
            </a:r>
            <a:r>
              <a:rPr lang="en-US" sz="2400" dirty="0"/>
              <a:t>(per specs)</a:t>
            </a:r>
            <a:endParaRPr lang="en-US" dirty="0"/>
          </a:p>
          <a:p>
            <a:pPr lvl="1"/>
            <a:r>
              <a:rPr lang="en-US" dirty="0"/>
              <a:t>Terminology</a:t>
            </a:r>
          </a:p>
          <a:p>
            <a:pPr lvl="1"/>
            <a:r>
              <a:rPr lang="en-US" dirty="0"/>
              <a:t>Translation memory</a:t>
            </a:r>
          </a:p>
          <a:p>
            <a:pPr lvl="1"/>
            <a:r>
              <a:rPr lang="en-US" dirty="0"/>
              <a:t>Style guide</a:t>
            </a:r>
          </a:p>
          <a:p>
            <a:pPr lvl="1"/>
            <a:r>
              <a:rPr lang="en-US" b="1" i="1" dirty="0"/>
              <a:t>What else</a:t>
            </a:r>
            <a:r>
              <a:rPr lang="en-US" b="1" i="1" dirty="0" smtClean="0"/>
              <a:t>?</a:t>
            </a:r>
            <a:endParaRPr lang="en-US" sz="36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7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 rot="20676619">
            <a:off x="2979881" y="3886102"/>
            <a:ext cx="5854700" cy="1770062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/>
              <a:t>One group working on </a:t>
            </a:r>
            <a:r>
              <a:rPr lang="en-US" sz="2400" b="1" i="1" dirty="0"/>
              <a:t>What else,</a:t>
            </a:r>
            <a:r>
              <a:rPr lang="en-US" sz="2400" dirty="0"/>
              <a:t> </a:t>
            </a:r>
            <a:r>
              <a:rPr lang="en-US" sz="2000" dirty="0"/>
              <a:t>esp. for MT, is the </a:t>
            </a:r>
            <a:r>
              <a:rPr lang="en-US" sz="2100" b="1" dirty="0"/>
              <a:t>MultilingualWeb-LT</a:t>
            </a:r>
            <a:r>
              <a:rPr lang="en-US" sz="2000" dirty="0"/>
              <a:t> Working Group drafting the </a:t>
            </a:r>
            <a:r>
              <a:rPr lang="en-US" sz="2200" b="1" dirty="0">
                <a:solidFill>
                  <a:srgbClr val="FF0000"/>
                </a:solidFill>
              </a:rPr>
              <a:t>ITS 2.0 (Internationalization Tag Set)</a:t>
            </a:r>
            <a:r>
              <a:rPr lang="en-US" sz="2200" dirty="0">
                <a:solidFill>
                  <a:srgbClr val="B6D779"/>
                </a:solidFill>
              </a:rPr>
              <a:t> </a:t>
            </a:r>
            <a:r>
              <a:rPr lang="en-US" sz="2000" dirty="0"/>
              <a:t>standard for submission to </a:t>
            </a:r>
            <a:r>
              <a:rPr lang="en-US" sz="2000" b="1" dirty="0"/>
              <a:t>W3C</a:t>
            </a:r>
            <a:r>
              <a:rPr lang="en-US" sz="2000" dirty="0"/>
              <a:t>, the </a:t>
            </a:r>
            <a:r>
              <a:rPr lang="en-US" sz="2000" b="1" dirty="0"/>
              <a:t>W</a:t>
            </a:r>
            <a:r>
              <a:rPr lang="en-US" sz="2000" dirty="0"/>
              <a:t>orld </a:t>
            </a:r>
            <a:r>
              <a:rPr lang="en-US" sz="2000" b="1" dirty="0"/>
              <a:t>W</a:t>
            </a:r>
            <a:r>
              <a:rPr lang="en-US" sz="2000" dirty="0"/>
              <a:t>ide </a:t>
            </a:r>
            <a:r>
              <a:rPr lang="en-US" sz="2000" b="1" dirty="0"/>
              <a:t>W</a:t>
            </a:r>
            <a:r>
              <a:rPr lang="en-US" sz="2000" dirty="0"/>
              <a:t>eb </a:t>
            </a:r>
            <a:r>
              <a:rPr lang="en-US" sz="2000" b="1" dirty="0"/>
              <a:t>C</a:t>
            </a:r>
            <a:r>
              <a:rPr lang="en-US" sz="2000" dirty="0"/>
              <a:t>onsortium.</a:t>
            </a:r>
          </a:p>
        </p:txBody>
      </p:sp>
    </p:spTree>
    <p:extLst>
      <p:ext uri="{BB962C8B-B14F-4D97-AF65-F5344CB8AC3E}">
        <p14:creationId xmlns:p14="http://schemas.microsoft.com/office/powerpoint/2010/main" val="145902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643192" cy="852704"/>
          </a:xfrm>
        </p:spPr>
        <p:txBody>
          <a:bodyPr anchor="t">
            <a:noAutofit/>
          </a:bodyPr>
          <a:lstStyle/>
          <a:p>
            <a:r>
              <a:rPr lang="en-US" sz="4400" dirty="0"/>
              <a:t>Portfolios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36169"/>
          </a:xfrm>
        </p:spPr>
        <p:txBody>
          <a:bodyPr anchor="t">
            <a:normAutofit lnSpcReduction="10000"/>
          </a:bodyPr>
          <a:lstStyle/>
          <a:p>
            <a:r>
              <a:rPr lang="en-US" sz="2800" dirty="0"/>
              <a:t>Can be split into bilingual packages</a:t>
            </a:r>
          </a:p>
          <a:p>
            <a:pPr lvl="1"/>
            <a:r>
              <a:rPr lang="en-US" sz="2800" dirty="0"/>
              <a:t>Each package is a </a:t>
            </a:r>
            <a:r>
              <a:rPr lang="en-US" sz="2800" b="1" dirty="0"/>
              <a:t>TIPP</a:t>
            </a:r>
            <a:r>
              <a:rPr lang="en-US" sz="2800" dirty="0"/>
              <a:t> (from </a:t>
            </a:r>
            <a:r>
              <a:rPr lang="en-US" sz="2800" b="1" dirty="0"/>
              <a:t>IN!</a:t>
            </a:r>
            <a:r>
              <a:rPr lang="en-US" sz="2800" dirty="0"/>
              <a:t>)</a:t>
            </a:r>
          </a:p>
          <a:p>
            <a:r>
              <a:rPr lang="en-US" sz="2800" dirty="0"/>
              <a:t>A package is associated with one task</a:t>
            </a:r>
          </a:p>
          <a:p>
            <a:pPr lvl="1"/>
            <a:r>
              <a:rPr lang="en-US" dirty="0"/>
              <a:t>Initial translation (human or machine)</a:t>
            </a:r>
          </a:p>
          <a:p>
            <a:pPr lvl="1"/>
            <a:r>
              <a:rPr lang="en-US" dirty="0"/>
              <a:t>Revision of </a:t>
            </a:r>
            <a:r>
              <a:rPr lang="en-US" dirty="0" smtClean="0"/>
              <a:t>Human Translation (HT) </a:t>
            </a:r>
            <a:r>
              <a:rPr lang="en-US" dirty="0"/>
              <a:t>or post-editing of raw MT</a:t>
            </a:r>
          </a:p>
          <a:p>
            <a:pPr lvl="1"/>
            <a:r>
              <a:rPr lang="en-US" dirty="0"/>
              <a:t>Review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sz="2800" dirty="0"/>
              <a:t>After tasks are performed</a:t>
            </a:r>
          </a:p>
          <a:p>
            <a:pPr lvl="1"/>
            <a:r>
              <a:rPr lang="en-US" sz="2800" dirty="0"/>
              <a:t>Response packages can be merged back into a revised portfolio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7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 rot="21212480">
            <a:off x="3936062" y="289351"/>
            <a:ext cx="518457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Arial Rounded MT Bold" pitchFamily="34" charset="0"/>
                <a:ea typeface="Adobe Fan Heiti Std B" pitchFamily="34" charset="-128"/>
              </a:rPr>
              <a:t>TMS </a:t>
            </a:r>
            <a:r>
              <a:rPr lang="it-IT" sz="2000" b="1" dirty="0" err="1" smtClean="0">
                <a:latin typeface="Arial Rounded MT Bold" pitchFamily="34" charset="0"/>
                <a:ea typeface="Adobe Fan Heiti Std B" pitchFamily="34" charset="-128"/>
              </a:rPr>
              <a:t>Interoperability</a:t>
            </a:r>
            <a:r>
              <a:rPr lang="it-IT" sz="2000" b="1" dirty="0" smtClean="0">
                <a:latin typeface="Arial Rounded MT Bold" pitchFamily="34" charset="0"/>
                <a:ea typeface="Adobe Fan Heiti Std B" pitchFamily="34" charset="-128"/>
              </a:rPr>
              <a:t> </a:t>
            </a:r>
            <a:r>
              <a:rPr lang="it-IT" sz="2000" b="1" dirty="0" err="1" smtClean="0">
                <a:latin typeface="Arial Rounded MT Bold" pitchFamily="34" charset="0"/>
                <a:ea typeface="Adobe Fan Heiti Std B" pitchFamily="34" charset="-128"/>
              </a:rPr>
              <a:t>Protocol</a:t>
            </a:r>
            <a:r>
              <a:rPr lang="it-IT" sz="2000" b="1" dirty="0" smtClean="0">
                <a:latin typeface="Arial Rounded MT Bold" pitchFamily="34" charset="0"/>
                <a:ea typeface="Adobe Fan Heiti Std B" pitchFamily="34" charset="-128"/>
              </a:rPr>
              <a:t> Package (TIPP)</a:t>
            </a:r>
          </a:p>
        </p:txBody>
      </p:sp>
      <p:sp>
        <p:nvSpPr>
          <p:cNvPr id="9" name="TextBox 8"/>
          <p:cNvSpPr txBox="1"/>
          <p:nvPr/>
        </p:nvSpPr>
        <p:spPr>
          <a:xfrm rot="611625">
            <a:off x="5976163" y="1584169"/>
            <a:ext cx="3373931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>
                <a:latin typeface="Arial Rounded MT Bold" pitchFamily="34" charset="0"/>
                <a:ea typeface="Adobe Fan Heiti Std B" pitchFamily="34" charset="-128"/>
              </a:rPr>
              <a:t>Interoperability</a:t>
            </a:r>
            <a:r>
              <a:rPr lang="it-IT" sz="2000" b="1" dirty="0" smtClean="0">
                <a:latin typeface="Arial Rounded MT Bold" pitchFamily="34" charset="0"/>
                <a:ea typeface="Adobe Fan Heiti Std B" pitchFamily="34" charset="-128"/>
              </a:rPr>
              <a:t> </a:t>
            </a:r>
            <a:r>
              <a:rPr lang="it-IT" sz="2000" b="1" dirty="0" err="1" smtClean="0">
                <a:latin typeface="Arial Rounded MT Bold" pitchFamily="34" charset="0"/>
                <a:ea typeface="Adobe Fan Heiti Std B" pitchFamily="34" charset="-128"/>
              </a:rPr>
              <a:t>Now</a:t>
            </a:r>
            <a:r>
              <a:rPr lang="it-IT" sz="2000" b="1" dirty="0" smtClean="0">
                <a:latin typeface="Arial Rounded MT Bold" pitchFamily="34" charset="0"/>
                <a:ea typeface="Adobe Fan Heiti Std B" pitchFamily="34" charset="-128"/>
              </a:rPr>
              <a:t> !</a:t>
            </a:r>
          </a:p>
          <a:p>
            <a:pPr algn="ctr"/>
            <a:r>
              <a:rPr lang="it-IT" sz="2000" b="1" dirty="0" smtClean="0">
                <a:latin typeface="Arial Rounded MT Bold" pitchFamily="34" charset="0"/>
                <a:ea typeface="Adobe Fan Heiti Std B" pitchFamily="34" charset="-128"/>
              </a:rPr>
              <a:t>IN!</a:t>
            </a:r>
          </a:p>
        </p:txBody>
      </p:sp>
    </p:spTree>
    <p:extLst>
      <p:ext uri="{BB962C8B-B14F-4D97-AF65-F5344CB8AC3E}">
        <p14:creationId xmlns:p14="http://schemas.microsoft.com/office/powerpoint/2010/main" val="191764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Why Linport is important to translation project managers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r>
              <a:rPr lang="en-US" sz="3200" dirty="0"/>
              <a:t>No need to “re-package” data as it passes between translation tools</a:t>
            </a:r>
          </a:p>
          <a:p>
            <a:r>
              <a:rPr lang="en-US" sz="3200" dirty="0"/>
              <a:t>No lost specifications</a:t>
            </a:r>
          </a:p>
          <a:p>
            <a:r>
              <a:rPr lang="en-US" sz="3200" dirty="0"/>
              <a:t>Thus, increased efficiency and quality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savetim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CFEFB"/>
              </a:clrFrom>
              <a:clrTo>
                <a:srgbClr val="FCFE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200063"/>
            <a:ext cx="2100064" cy="207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9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Linport from the perspective of content owner/originator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pPr marL="448056" indent="-384048">
              <a:buFont typeface="Arial" pitchFamily="34" charset="0"/>
              <a:buChar char="•"/>
              <a:defRPr/>
            </a:pPr>
            <a:r>
              <a:rPr lang="en-US" sz="3200" dirty="0"/>
              <a:t>Can send out the same project portfolio when working with multiple translation </a:t>
            </a:r>
            <a:r>
              <a:rPr lang="en-US" sz="3200" dirty="0" smtClean="0"/>
              <a:t>providers  </a:t>
            </a:r>
            <a:r>
              <a:rPr lang="en-US" sz="3200" dirty="0"/>
              <a:t>(internal or external)</a:t>
            </a:r>
          </a:p>
          <a:p>
            <a:pPr marL="448056" indent="-384048">
              <a:buFont typeface="Arial" pitchFamily="34" charset="0"/>
              <a:buChar char="•"/>
              <a:defRPr/>
            </a:pPr>
            <a:r>
              <a:rPr lang="en-US" sz="3200" dirty="0"/>
              <a:t>A portfolio with specifications is useful for archiving and assessment even if the translation system is entirely on-line </a:t>
            </a:r>
          </a:p>
          <a:p>
            <a:pPr marL="448056" indent="-384048">
              <a:buFont typeface="Arial" pitchFamily="34" charset="0"/>
              <a:buChar char="•"/>
              <a:defRPr/>
            </a:pPr>
            <a:r>
              <a:rPr lang="en-US" sz="3200" dirty="0"/>
              <a:t>A project portfolio is not tied to any particular translation tool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22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Why it is important for translators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147248" cy="3471664"/>
          </a:xfrm>
        </p:spPr>
        <p:txBody>
          <a:bodyPr>
            <a:normAutofit/>
          </a:bodyPr>
          <a:lstStyle/>
          <a:p>
            <a:r>
              <a:rPr lang="en-US" sz="3200" dirty="0"/>
              <a:t>Ensures that </a:t>
            </a:r>
            <a:r>
              <a:rPr lang="en-US" sz="3200" dirty="0" smtClean="0"/>
              <a:t>they will </a:t>
            </a:r>
            <a:r>
              <a:rPr lang="en-US" sz="3200" dirty="0"/>
              <a:t>have access to the project specifications (also STS)</a:t>
            </a:r>
          </a:p>
          <a:p>
            <a:r>
              <a:rPr lang="en-US" sz="3200" dirty="0"/>
              <a:t>Increases interoperability between tools</a:t>
            </a:r>
          </a:p>
          <a:p>
            <a:r>
              <a:rPr lang="en-US" sz="3200" dirty="0"/>
              <a:t>Easier to use your </a:t>
            </a:r>
            <a:r>
              <a:rPr lang="en-US" sz="3200" dirty="0" smtClean="0"/>
              <a:t>favorite, or the most practical tool for the occasion because </a:t>
            </a:r>
            <a:r>
              <a:rPr lang="en-US" sz="3200" dirty="0"/>
              <a:t>of data-tool </a:t>
            </a:r>
            <a:r>
              <a:rPr lang="en-US" sz="3200" dirty="0" smtClean="0"/>
              <a:t>separation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translator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832" y="1296566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7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Why Linport is important for </a:t>
            </a:r>
            <a:br>
              <a:rPr lang="en-US" sz="4400" dirty="0"/>
            </a:br>
            <a:r>
              <a:rPr lang="en-US" sz="4400" dirty="0"/>
              <a:t>machine translation developers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507288" cy="4191744"/>
          </a:xfrm>
        </p:spPr>
        <p:txBody>
          <a:bodyPr>
            <a:normAutofit/>
          </a:bodyPr>
          <a:lstStyle/>
          <a:p>
            <a:r>
              <a:rPr lang="en-US" sz="3200" dirty="0"/>
              <a:t>Standardized way for computers to extract the necessary data, perform  machine translation, and return results</a:t>
            </a:r>
          </a:p>
          <a:p>
            <a:r>
              <a:rPr lang="en-US" sz="3200" dirty="0"/>
              <a:t>Task object for Translation API</a:t>
            </a:r>
          </a:p>
          <a:p>
            <a:r>
              <a:rPr lang="en-US" sz="3200" b="1" i="1" dirty="0"/>
              <a:t>Research challenge: MT </a:t>
            </a:r>
            <a:r>
              <a:rPr lang="en-US" sz="3200" b="1" i="1" dirty="0" smtClean="0"/>
              <a:t>systems may eventually be </a:t>
            </a:r>
            <a:r>
              <a:rPr lang="en-US" sz="3200" b="1" i="1" dirty="0"/>
              <a:t>able to read the structured specifications and tailor the translation accordingly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5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008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What is Linport? </a:t>
            </a:r>
            <a:r>
              <a:rPr lang="en-US" sz="4000" b="1" dirty="0">
                <a:solidFill>
                  <a:srgbClr val="C00000"/>
                </a:solidFill>
              </a:rPr>
              <a:t>(this slide and 2 more)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216" y="1124744"/>
            <a:ext cx="8476256" cy="2736304"/>
          </a:xfrm>
        </p:spPr>
        <p:txBody>
          <a:bodyPr/>
          <a:lstStyle/>
          <a:p>
            <a:pPr marL="447675" indent="-382588"/>
            <a:r>
              <a:rPr lang="en-US" sz="2800" dirty="0" smtClean="0">
                <a:latin typeface="+mj-lt"/>
              </a:rPr>
              <a:t>An </a:t>
            </a:r>
            <a:r>
              <a:rPr lang="en-US" sz="2800" dirty="0">
                <a:latin typeface="+mj-lt"/>
              </a:rPr>
              <a:t>acronym for </a:t>
            </a:r>
            <a:r>
              <a:rPr lang="en-US" sz="2800" b="1" spc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</a:t>
            </a:r>
            <a:r>
              <a:rPr lang="en-US" sz="2800" spc="100" dirty="0">
                <a:latin typeface="+mj-lt"/>
              </a:rPr>
              <a:t>anguage</a:t>
            </a:r>
            <a:r>
              <a:rPr lang="en-US" sz="2400" spc="100" dirty="0">
                <a:latin typeface="+mj-lt"/>
              </a:rPr>
              <a:t> </a:t>
            </a:r>
            <a:r>
              <a:rPr lang="en-US" sz="2800" b="1" spc="1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</a:t>
            </a:r>
            <a:r>
              <a:rPr lang="en-US" sz="2800" spc="100" dirty="0" err="1" smtClean="0">
                <a:latin typeface="+mj-lt"/>
              </a:rPr>
              <a:t>teroperability</a:t>
            </a:r>
            <a:r>
              <a:rPr lang="en-US" sz="2400" spc="100" dirty="0" smtClean="0">
                <a:latin typeface="+mj-lt"/>
              </a:rPr>
              <a:t> </a:t>
            </a:r>
            <a:r>
              <a:rPr lang="en-US" sz="2800" b="1" spc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Port</a:t>
            </a:r>
            <a:r>
              <a:rPr lang="en-US" sz="2800" spc="100" dirty="0">
                <a:latin typeface="+mj-lt"/>
              </a:rPr>
              <a:t>folio</a:t>
            </a:r>
            <a:endParaRPr lang="en-US" sz="3200" spc="100" dirty="0">
              <a:latin typeface="+mj-lt"/>
            </a:endParaRPr>
          </a:p>
          <a:p>
            <a:pPr marL="447675" indent="-382588"/>
            <a:r>
              <a:rPr lang="en-US" sz="2800" dirty="0" smtClean="0">
                <a:latin typeface="+mj-lt"/>
              </a:rPr>
              <a:t>Complete, </a:t>
            </a:r>
            <a:r>
              <a:rPr lang="en-US" sz="2800" dirty="0">
                <a:latin typeface="+mj-lt"/>
              </a:rPr>
              <a:t>interoperable container solution for both:</a:t>
            </a:r>
          </a:p>
          <a:p>
            <a:pPr marL="822325" lvl="1">
              <a:buFont typeface="Verdana" pitchFamily="34" charset="0"/>
              <a:buChar char="›"/>
            </a:pPr>
            <a:r>
              <a:rPr lang="en-US" sz="2800" dirty="0">
                <a:latin typeface="+mj-lt"/>
              </a:rPr>
              <a:t>Translation projects (portfolio, n-lingual)</a:t>
            </a:r>
          </a:p>
          <a:p>
            <a:pPr marL="822325" lvl="1">
              <a:buFont typeface="Verdana" pitchFamily="34" charset="0"/>
              <a:buChar char="›"/>
            </a:pPr>
            <a:r>
              <a:rPr lang="en-US" sz="2800" dirty="0">
                <a:latin typeface="+mj-lt"/>
              </a:rPr>
              <a:t>Tasks within projects (package =  1 project task)</a:t>
            </a:r>
          </a:p>
          <a:p>
            <a:pPr marL="447675" indent="-382588">
              <a:buFont typeface="Wingdings 2" pitchFamily="18" charset="2"/>
              <a:buChar char=""/>
            </a:pPr>
            <a:endParaRPr lang="en-US" sz="2800" dirty="0"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  <p:pic>
        <p:nvPicPr>
          <p:cNvPr id="4" name="Picture 3" descr="contai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1" y="3735288"/>
            <a:ext cx="27432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3910731" y="3735288"/>
            <a:ext cx="3757613" cy="2286000"/>
            <a:chOff x="3124200" y="3962400"/>
            <a:chExt cx="3757094" cy="2286000"/>
          </a:xfrm>
        </p:grpSpPr>
        <p:pic>
          <p:nvPicPr>
            <p:cNvPr id="6" name="Picture 7" descr="box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0" y="5382651"/>
              <a:ext cx="1166294" cy="865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8" descr="box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3962400"/>
              <a:ext cx="1166294" cy="865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box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4648200"/>
              <a:ext cx="1166294" cy="865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 flipV="1">
              <a:off x="3124200" y="4395787"/>
              <a:ext cx="2590442" cy="5810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3124200" y="4976812"/>
              <a:ext cx="1676168" cy="1047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124200" y="4976812"/>
              <a:ext cx="2514253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3" descr="linport_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32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Linport and Tool developers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60848"/>
            <a:ext cx="8219256" cy="4191744"/>
          </a:xfrm>
        </p:spPr>
        <p:txBody>
          <a:bodyPr>
            <a:normAutofit/>
          </a:bodyPr>
          <a:lstStyle/>
          <a:p>
            <a:r>
              <a:rPr lang="en-US" sz="3200" dirty="0"/>
              <a:t>Some tool developers will be early adopters </a:t>
            </a:r>
          </a:p>
          <a:p>
            <a:pPr lvl="1"/>
            <a:r>
              <a:rPr lang="en-US" sz="3200" dirty="0"/>
              <a:t>Some will implement only the TIPP package</a:t>
            </a:r>
          </a:p>
          <a:p>
            <a:pPr lvl="1"/>
            <a:r>
              <a:rPr lang="en-US" sz="3200" dirty="0"/>
              <a:t>Others will also implement portfolios</a:t>
            </a:r>
          </a:p>
          <a:p>
            <a:r>
              <a:rPr lang="en-US" sz="3200" dirty="0"/>
              <a:t>Most tool developers will wait until Linport is an industry standard</a:t>
            </a:r>
          </a:p>
          <a:p>
            <a:r>
              <a:rPr lang="en-US" sz="3200" dirty="0"/>
              <a:t>At some point, customers will require Linport support in the tools they use or consider using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20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4" descr="toolcog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104" y="332656"/>
            <a:ext cx="2438400" cy="196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12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 smtClean="0"/>
              <a:t>What’s </a:t>
            </a:r>
            <a:r>
              <a:rPr lang="en-US" sz="4400" dirty="0"/>
              <a:t>upcoming for Linport?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46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Refine &amp; formalize portfolio data model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Later: authoring and publication portfolios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More testing of STS builder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Develop Portfolio Builder software</a:t>
            </a:r>
          </a:p>
          <a:p>
            <a:pPr marL="730250" lvl="2" indent="-382588">
              <a:lnSpc>
                <a:spcPct val="90000"/>
              </a:lnSpc>
              <a:buSzPct val="80000"/>
              <a:buFont typeface="Wingdings 2" pitchFamily="18" charset="2"/>
              <a:buChar char=""/>
            </a:pPr>
            <a:r>
              <a:rPr lang="en-US" sz="2800" dirty="0" smtClean="0"/>
              <a:t>Round-trip</a:t>
            </a:r>
            <a:r>
              <a:rPr lang="en-US" sz="2800" dirty="0"/>
              <a:t>: portfolio, task packages, portfolio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Submit to standards bodies: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OASIS or ETSI or elsewhere (to be decided)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ISO  (fast track after industry standard)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Implementation by tool </a:t>
            </a:r>
            <a:r>
              <a:rPr lang="en-US" sz="3200" dirty="0" smtClean="0"/>
              <a:t>developers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21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933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 smtClean="0"/>
              <a:t>What’s related ?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4695800"/>
          </a:xfrm>
        </p:spPr>
        <p:txBody>
          <a:bodyPr>
            <a:noAutofit/>
          </a:bodyPr>
          <a:lstStyle/>
          <a:p>
            <a:r>
              <a:rPr lang="en-US" sz="3200" b="1" dirty="0"/>
              <a:t>Quality Translation Launch Pad</a:t>
            </a:r>
          </a:p>
          <a:p>
            <a:pPr lvl="1"/>
            <a:r>
              <a:rPr lang="en-US" sz="3100" dirty="0"/>
              <a:t>An EC-funded project</a:t>
            </a:r>
          </a:p>
          <a:p>
            <a:r>
              <a:rPr lang="en-US" sz="3200" b="1" dirty="0" err="1"/>
              <a:t>XLIFF:doc</a:t>
            </a:r>
            <a:r>
              <a:rPr lang="en-US" sz="3200" dirty="0"/>
              <a:t> from IN! (automated workflow)</a:t>
            </a:r>
          </a:p>
          <a:p>
            <a:pPr lvl="1"/>
            <a:r>
              <a:rPr lang="en-US" sz="3200" dirty="0"/>
              <a:t>A profile of XLIFF version 1.2</a:t>
            </a:r>
          </a:p>
          <a:p>
            <a:r>
              <a:rPr lang="en-US" sz="3200" b="1" dirty="0"/>
              <a:t>TAUS </a:t>
            </a:r>
          </a:p>
          <a:p>
            <a:pPr lvl="1"/>
            <a:r>
              <a:rPr lang="en-US" sz="3200" dirty="0"/>
              <a:t>Translation API</a:t>
            </a:r>
          </a:p>
          <a:p>
            <a:pPr lvl="2"/>
            <a:r>
              <a:rPr lang="en-US" sz="2800" dirty="0"/>
              <a:t>For transmission of portfolios and packages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22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84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How to get involved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46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Join the Linport community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www.linport.org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Share real translation project data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Urgently needed!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Must be non-confidential or sanitized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Help with proof-of-concept software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Test apps developed at Brigham Young </a:t>
            </a:r>
            <a:r>
              <a:rPr lang="en-US" sz="2800" dirty="0" smtClean="0"/>
              <a:t>University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/>
              <a:t>Develop your own reference software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Implement portfolios and/or packages in your tool as an early </a:t>
            </a:r>
            <a:r>
              <a:rPr lang="en-US" sz="2800" dirty="0" smtClean="0"/>
              <a:t>adopter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23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26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 anchor="t">
            <a:noAutofit/>
          </a:bodyPr>
          <a:lstStyle/>
          <a:p>
            <a:r>
              <a:rPr lang="en-US" sz="4400" dirty="0"/>
              <a:t>Questions?</a:t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Willing to submit project data?</a:t>
            </a:r>
            <a:br>
              <a:rPr lang="en-US" sz="4400" dirty="0"/>
            </a:br>
            <a:r>
              <a:rPr lang="en-US" sz="4400" dirty="0" smtClean="0"/>
              <a:t>--&gt;     </a:t>
            </a:r>
            <a:r>
              <a:rPr lang="en-US" sz="4400" dirty="0"/>
              <a:t>info@linport.org</a:t>
            </a:r>
            <a:endParaRPr lang="en-GB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4" descr="questions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48844" y="3995514"/>
            <a:ext cx="2524125" cy="1809750"/>
          </a:xfrm>
        </p:spPr>
      </p:pic>
    </p:spTree>
    <p:extLst>
      <p:ext uri="{BB962C8B-B14F-4D97-AF65-F5344CB8AC3E}">
        <p14:creationId xmlns:p14="http://schemas.microsoft.com/office/powerpoint/2010/main" val="78944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6680"/>
          </a:xfrm>
        </p:spPr>
        <p:txBody>
          <a:bodyPr anchor="t">
            <a:noAutofit/>
          </a:bodyPr>
          <a:lstStyle/>
          <a:p>
            <a:r>
              <a:rPr lang="en-US" sz="4400" dirty="0" smtClean="0"/>
              <a:t>Glossary of acronyms used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25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4248472" cy="5415880"/>
          </a:xfrm>
        </p:spPr>
        <p:txBody>
          <a:bodyPr>
            <a:normAutofit/>
          </a:bodyPr>
          <a:lstStyle/>
          <a:p>
            <a:pPr marL="447675" lvl="0" indent="-382588" fontAlgn="base">
              <a:lnSpc>
                <a:spcPct val="80000"/>
              </a:lnSpc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</a:rPr>
              <a:t>DGT 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– </a:t>
            </a:r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</a:rPr>
              <a:t>D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irectorate </a:t>
            </a:r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</a:rPr>
              <a:t>G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eneral for </a:t>
            </a:r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</a:rPr>
              <a:t>T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ranslation </a:t>
            </a:r>
          </a:p>
          <a:p>
            <a:pPr marL="719138" lvl="1" indent="-285750" fontAlgn="base">
              <a:lnSpc>
                <a:spcPct val="80000"/>
              </a:lnSpc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Calibri" pitchFamily="34" charset="0"/>
              </a:rPr>
              <a:t>A part of the E</a:t>
            </a:r>
            <a:r>
              <a:rPr lang="de-AT" sz="1400" kern="0" dirty="0">
                <a:solidFill>
                  <a:srgbClr val="000000"/>
                </a:solidFill>
                <a:latin typeface="Calibri" pitchFamily="34" charset="0"/>
              </a:rPr>
              <a:t>C; JIAMCATT Partner</a:t>
            </a:r>
          </a:p>
          <a:p>
            <a:pPr marL="719138" lvl="1" indent="-285750" fontAlgn="base">
              <a:lnSpc>
                <a:spcPct val="80000"/>
              </a:lnSpc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sz="1800" kern="0" dirty="0">
                <a:solidFill>
                  <a:srgbClr val="FFFF00"/>
                </a:solidFill>
                <a:latin typeface="Calibri" pitchFamily="34" charset="0"/>
                <a:hlinkClick r:id="rId3"/>
              </a:rPr>
              <a:t>ec.europa.eu/</a:t>
            </a:r>
            <a:r>
              <a:rPr lang="en-US" sz="1800" kern="0" dirty="0" err="1">
                <a:solidFill>
                  <a:srgbClr val="FFFF00"/>
                </a:solidFill>
                <a:latin typeface="Calibri" pitchFamily="34" charset="0"/>
                <a:hlinkClick r:id="rId3"/>
              </a:rPr>
              <a:t>dgs</a:t>
            </a:r>
            <a:r>
              <a:rPr lang="en-US" sz="1800" kern="0" dirty="0">
                <a:solidFill>
                  <a:srgbClr val="FFFF00"/>
                </a:solidFill>
                <a:latin typeface="Calibri" pitchFamily="34" charset="0"/>
                <a:hlinkClick r:id="rId3"/>
              </a:rPr>
              <a:t>/translation</a:t>
            </a:r>
            <a:endParaRPr lang="en-US" sz="1400" kern="0" dirty="0">
              <a:solidFill>
                <a:srgbClr val="FFFF00"/>
              </a:solidFill>
              <a:latin typeface="Calibri" pitchFamily="34" charset="0"/>
            </a:endParaRPr>
          </a:p>
          <a:p>
            <a:pPr marL="447675" lvl="0" indent="-382588" fontAlgn="base">
              <a:lnSpc>
                <a:spcPct val="80000"/>
              </a:lnSpc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</a:rPr>
              <a:t>EC</a:t>
            </a:r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– </a:t>
            </a:r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</a:rPr>
              <a:t>E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uropean </a:t>
            </a:r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</a:rPr>
              <a:t>C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ommission</a:t>
            </a:r>
          </a:p>
          <a:p>
            <a:pPr marL="447675" lvl="0" indent="-382588" fontAlgn="base">
              <a:lnSpc>
                <a:spcPct val="80000"/>
              </a:lnSpc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</a:rPr>
              <a:t>ETSI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 – </a:t>
            </a:r>
            <a:r>
              <a:rPr lang="en-GB" sz="1600" kern="0" dirty="0">
                <a:solidFill>
                  <a:srgbClr val="000000"/>
                </a:solidFill>
                <a:latin typeface="Calibri" pitchFamily="34" charset="0"/>
              </a:rPr>
              <a:t>European Telecommunications Standards Institute</a:t>
            </a:r>
          </a:p>
          <a:p>
            <a:pPr marL="719138" lvl="1" indent="-285750" fontAlgn="base">
              <a:lnSpc>
                <a:spcPct val="80000"/>
              </a:lnSpc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GB" sz="1800" kern="0" dirty="0">
                <a:solidFill>
                  <a:srgbClr val="000000"/>
                </a:solidFill>
                <a:latin typeface="Calibri" pitchFamily="34" charset="0"/>
                <a:hlinkClick r:id="rId4"/>
              </a:rPr>
              <a:t>www.etsi.org</a:t>
            </a:r>
            <a:endParaRPr lang="en-US" sz="18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447675" lvl="0" indent="-382588" fontAlgn="base">
              <a:lnSpc>
                <a:spcPct val="80000"/>
              </a:lnSpc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</a:rPr>
              <a:t>IN! </a:t>
            </a:r>
            <a:r>
              <a:rPr lang="en-US" sz="2000" kern="0" dirty="0">
                <a:solidFill>
                  <a:srgbClr val="000000"/>
                </a:solidFill>
                <a:latin typeface="Calibri" pitchFamily="34" charset="0"/>
              </a:rPr>
              <a:t>– </a:t>
            </a:r>
            <a:r>
              <a:rPr lang="en-GB" sz="2000" b="1" kern="0" dirty="0">
                <a:solidFill>
                  <a:srgbClr val="000000"/>
                </a:solidFill>
                <a:latin typeface="Calibri" pitchFamily="34" charset="0"/>
              </a:rPr>
              <a:t>I</a:t>
            </a:r>
            <a:r>
              <a:rPr lang="en-GB" sz="2000" kern="0" dirty="0">
                <a:solidFill>
                  <a:srgbClr val="000000"/>
                </a:solidFill>
                <a:latin typeface="Calibri" pitchFamily="34" charset="0"/>
              </a:rPr>
              <a:t>nteroperability </a:t>
            </a:r>
            <a:r>
              <a:rPr lang="en-GB" sz="2000" b="1" kern="0" dirty="0">
                <a:solidFill>
                  <a:srgbClr val="000000"/>
                </a:solidFill>
                <a:latin typeface="Calibri" pitchFamily="34" charset="0"/>
              </a:rPr>
              <a:t>N</a:t>
            </a:r>
            <a:r>
              <a:rPr lang="en-GB" sz="2000" kern="0" dirty="0">
                <a:solidFill>
                  <a:srgbClr val="000000"/>
                </a:solidFill>
                <a:latin typeface="Calibri" pitchFamily="34" charset="0"/>
              </a:rPr>
              <a:t>ow</a:t>
            </a:r>
            <a:r>
              <a:rPr lang="en-GB" sz="2000" b="1" kern="0" dirty="0">
                <a:solidFill>
                  <a:srgbClr val="000000"/>
                </a:solidFill>
                <a:latin typeface="Calibri" pitchFamily="34" charset="0"/>
              </a:rPr>
              <a:t>!</a:t>
            </a:r>
            <a:endParaRPr lang="en-US" sz="2000" b="1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719138" lvl="1" indent="-285750" fontAlgn="base">
              <a:lnSpc>
                <a:spcPct val="80000"/>
              </a:lnSpc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GB" sz="1400" kern="0" dirty="0">
                <a:solidFill>
                  <a:srgbClr val="000000"/>
                </a:solidFill>
                <a:latin typeface="Calibri" pitchFamily="34" charset="0"/>
              </a:rPr>
              <a:t>group working to improve the interoperability of tools and technology within the localization industry</a:t>
            </a:r>
          </a:p>
          <a:p>
            <a:pPr marL="719138" lvl="1" indent="-285750" fontAlgn="base">
              <a:lnSpc>
                <a:spcPct val="80000"/>
              </a:lnSpc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GB" sz="1400" kern="0" dirty="0">
                <a:solidFill>
                  <a:srgbClr val="000000"/>
                </a:solidFill>
                <a:latin typeface="Calibri" pitchFamily="34" charset="0"/>
                <a:hlinkClick r:id="rId5"/>
              </a:rPr>
              <a:t>code.google.com/p/interoperability-now</a:t>
            </a:r>
            <a:endParaRPr lang="en-GB" sz="1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447675" lvl="0" indent="-382588" fontAlgn="base">
              <a:lnSpc>
                <a:spcPct val="80000"/>
              </a:lnSpc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</a:rPr>
              <a:t>ISO 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– </a:t>
            </a:r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</a:rPr>
              <a:t>I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nternational </a:t>
            </a:r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</a:rPr>
              <a:t>S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tandards </a:t>
            </a:r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</a:rPr>
              <a:t>O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rganization</a:t>
            </a:r>
          </a:p>
          <a:p>
            <a:pPr marL="719138" lvl="1" indent="-285750" fontAlgn="base">
              <a:lnSpc>
                <a:spcPct val="80000"/>
              </a:lnSpc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Calibri" pitchFamily="34" charset="0"/>
              </a:rPr>
              <a:t>JIAMCATT Partner</a:t>
            </a:r>
          </a:p>
          <a:p>
            <a:pPr marL="719138" lvl="1" indent="-285750" fontAlgn="base">
              <a:lnSpc>
                <a:spcPct val="80000"/>
              </a:lnSpc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hlinkClick r:id="rId6"/>
              </a:rPr>
              <a:t>www.iso.org</a:t>
            </a:r>
            <a:endParaRPr lang="en-US" sz="20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447675" lvl="0" indent="-382588" fontAlgn="base">
              <a:lnSpc>
                <a:spcPct val="80000"/>
              </a:lnSpc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</a:rPr>
              <a:t>Linport</a:t>
            </a:r>
            <a:r>
              <a:rPr lang="en-US" sz="1800" kern="0" dirty="0">
                <a:solidFill>
                  <a:srgbClr val="000000"/>
                </a:solidFill>
                <a:latin typeface="Calibri" pitchFamily="34" charset="0"/>
              </a:rPr>
              <a:t> – </a:t>
            </a:r>
            <a:r>
              <a:rPr lang="en-GB" sz="1800" kern="0" dirty="0">
                <a:solidFill>
                  <a:srgbClr val="000000"/>
                </a:solidFill>
                <a:latin typeface="Calibri" pitchFamily="34" charset="0"/>
              </a:rPr>
              <a:t>The  </a:t>
            </a:r>
            <a:r>
              <a:rPr lang="en-GB" sz="1800" b="1" kern="0" dirty="0">
                <a:solidFill>
                  <a:srgbClr val="000000"/>
                </a:solidFill>
                <a:latin typeface="Calibri" pitchFamily="34" charset="0"/>
              </a:rPr>
              <a:t>L</a:t>
            </a:r>
            <a:r>
              <a:rPr lang="en-GB" sz="1800" kern="0" dirty="0">
                <a:solidFill>
                  <a:srgbClr val="000000"/>
                </a:solidFill>
                <a:latin typeface="Calibri" pitchFamily="34" charset="0"/>
              </a:rPr>
              <a:t>anguage</a:t>
            </a:r>
            <a:r>
              <a:rPr lang="en-GB" sz="1800" b="1" kern="0" dirty="0">
                <a:solidFill>
                  <a:srgbClr val="000000"/>
                </a:solidFill>
                <a:latin typeface="Calibri" pitchFamily="34" charset="0"/>
              </a:rPr>
              <a:t> In</a:t>
            </a:r>
            <a:r>
              <a:rPr lang="en-GB" sz="1800" kern="0" dirty="0">
                <a:solidFill>
                  <a:srgbClr val="000000"/>
                </a:solidFill>
                <a:latin typeface="Calibri" pitchFamily="34" charset="0"/>
              </a:rPr>
              <a:t>ter-operability</a:t>
            </a:r>
            <a:r>
              <a:rPr lang="en-GB" sz="1800" b="1" kern="0" dirty="0">
                <a:solidFill>
                  <a:srgbClr val="000000"/>
                </a:solidFill>
                <a:latin typeface="Calibri" pitchFamily="34" charset="0"/>
              </a:rPr>
              <a:t> Port</a:t>
            </a:r>
            <a:r>
              <a:rPr lang="en-GB" sz="1800" kern="0" dirty="0">
                <a:solidFill>
                  <a:srgbClr val="000000"/>
                </a:solidFill>
                <a:latin typeface="Calibri" pitchFamily="34" charset="0"/>
              </a:rPr>
              <a:t>folio Project</a:t>
            </a:r>
            <a:endParaRPr lang="en-US" sz="18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719138" lvl="1" indent="-285750" fontAlgn="base">
              <a:lnSpc>
                <a:spcPct val="80000"/>
              </a:lnSpc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hlinkClick r:id="rId7"/>
              </a:rPr>
              <a:t>www.linport.org</a:t>
            </a:r>
            <a:endParaRPr lang="en-US" sz="1800" kern="0" dirty="0">
              <a:solidFill>
                <a:srgbClr val="000000"/>
              </a:solidFill>
              <a:latin typeface="Calibri" pitchFamily="34" charset="0"/>
            </a:endParaRPr>
          </a:p>
          <a:p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52392" y="1055440"/>
            <a:ext cx="4248472" cy="54158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536504" y="926308"/>
            <a:ext cx="4572000" cy="53830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7675" lvl="0" indent="-382588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LISA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lang="en-US" kern="0" dirty="0">
                <a:solidFill>
                  <a:srgbClr val="000000"/>
                </a:solidFill>
                <a:latin typeface="Calibri" pitchFamily="34" charset="0"/>
              </a:rPr>
              <a:t>-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L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ocalization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I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ndustry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S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tandards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A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ssociation </a:t>
            </a:r>
            <a:endParaRPr lang="en-US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719138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</a:rPr>
              <a:t>Ceased to exist </a:t>
            </a: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March 2011</a:t>
            </a:r>
          </a:p>
          <a:p>
            <a:pPr marL="447675" lvl="0" indent="-382588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OASIS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lang="en-US" kern="0" dirty="0">
                <a:solidFill>
                  <a:srgbClr val="000000"/>
                </a:solidFill>
                <a:latin typeface="Calibri" pitchFamily="34" charset="0"/>
              </a:rPr>
              <a:t>-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O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rganization for the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A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dvancement of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S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tructured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I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nformation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S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tandards</a:t>
            </a:r>
            <a:endParaRPr lang="en-US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719138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hlinkClick r:id="rId8"/>
              </a:rPr>
              <a:t>www.oasis-open.org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719138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Char char="•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QTLP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sym typeface="Wingdings" pitchFamily="2" charset="2"/>
              </a:rPr>
              <a:t>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GB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QTLaunchPad</a:t>
            </a: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sym typeface="Wingdings" pitchFamily="2" charset="2"/>
              </a:rPr>
              <a:t>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Quality Translation Launch Pad. </a:t>
            </a:r>
          </a:p>
          <a:p>
            <a:pPr marL="730250" lvl="2" indent="-382588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80000"/>
              <a:buFontTx/>
              <a:buChar char="•"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EC-CORDIS-PF7-LT project 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296347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http://www.qt21.eu/launchpad/ (</a:t>
            </a:r>
            <a:r>
              <a:rPr kumimoji="0" lang="en-GB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2012-07-01 to 2014-06-30)</a:t>
            </a:r>
            <a:endParaRPr kumimoji="0" lang="en-US" sz="15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447675" lvl="0" indent="-382588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TAUS</a:t>
            </a:r>
            <a:r>
              <a:rPr lang="en-US" kern="0" dirty="0">
                <a:solidFill>
                  <a:srgbClr val="000000"/>
                </a:solidFill>
                <a:latin typeface="Calibri" pitchFamily="34" charset="0"/>
              </a:rPr>
              <a:t> – Translation Automation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719138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hlinkClick r:id="rId9"/>
              </a:rPr>
              <a:t>www.translationautomation.com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447675" lvl="0" indent="-382588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TIPP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– Translation Interoperability Protocol Package – an </a:t>
            </a:r>
            <a:r>
              <a:rPr lang="en-GB" b="1" kern="0" dirty="0">
                <a:solidFill>
                  <a:srgbClr val="000000"/>
                </a:solidFill>
                <a:latin typeface="Calibri" pitchFamily="34" charset="0"/>
              </a:rPr>
              <a:t>IN!</a:t>
            </a:r>
            <a:r>
              <a:rPr lang="en-GB" kern="0" dirty="0">
                <a:solidFill>
                  <a:srgbClr val="000000"/>
                </a:solidFill>
                <a:latin typeface="Calibri" pitchFamily="34" charset="0"/>
              </a:rPr>
              <a:t> project </a:t>
            </a:r>
            <a:endParaRPr lang="en-US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447675" lvl="0" indent="-382588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XLIFF</a:t>
            </a:r>
            <a:r>
              <a:rPr lang="en-US" kern="0" dirty="0">
                <a:solidFill>
                  <a:srgbClr val="000000"/>
                </a:solidFill>
                <a:latin typeface="Calibri" pitchFamily="34" charset="0"/>
              </a:rPr>
              <a:t> – </a:t>
            </a:r>
            <a:r>
              <a:rPr lang="fr-FR" b="1" kern="0" dirty="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fr-FR" kern="0" dirty="0">
                <a:solidFill>
                  <a:srgbClr val="000000"/>
                </a:solidFill>
                <a:latin typeface="Calibri" pitchFamily="34" charset="0"/>
              </a:rPr>
              <a:t>ML </a:t>
            </a:r>
            <a:r>
              <a:rPr lang="fr-FR" b="1" kern="0" dirty="0">
                <a:solidFill>
                  <a:srgbClr val="000000"/>
                </a:solidFill>
                <a:latin typeface="Calibri" pitchFamily="34" charset="0"/>
              </a:rPr>
              <a:t>L</a:t>
            </a:r>
            <a:r>
              <a:rPr lang="fr-FR" kern="0" dirty="0">
                <a:solidFill>
                  <a:srgbClr val="000000"/>
                </a:solidFill>
                <a:latin typeface="Calibri" pitchFamily="34" charset="0"/>
              </a:rPr>
              <a:t>ocalisation </a:t>
            </a:r>
            <a:r>
              <a:rPr lang="fr-FR" b="1" kern="0" dirty="0" err="1">
                <a:solidFill>
                  <a:srgbClr val="000000"/>
                </a:solidFill>
                <a:latin typeface="Calibri" pitchFamily="34" charset="0"/>
              </a:rPr>
              <a:t>I</a:t>
            </a:r>
            <a:r>
              <a:rPr lang="fr-FR" kern="0" dirty="0" err="1">
                <a:solidFill>
                  <a:srgbClr val="000000"/>
                </a:solidFill>
                <a:latin typeface="Calibri" pitchFamily="34" charset="0"/>
              </a:rPr>
              <a:t>nterchange</a:t>
            </a:r>
            <a:r>
              <a:rPr lang="fr-FR" kern="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b="1" kern="0" dirty="0">
                <a:solidFill>
                  <a:srgbClr val="000000"/>
                </a:solidFill>
                <a:latin typeface="Calibri" pitchFamily="34" charset="0"/>
              </a:rPr>
              <a:t>F</a:t>
            </a:r>
            <a:r>
              <a:rPr lang="fr-FR" kern="0" dirty="0">
                <a:solidFill>
                  <a:srgbClr val="000000"/>
                </a:solidFill>
                <a:latin typeface="Calibri" pitchFamily="34" charset="0"/>
              </a:rPr>
              <a:t>ile </a:t>
            </a:r>
            <a:r>
              <a:rPr lang="fr-FR" b="1" kern="0" dirty="0">
                <a:solidFill>
                  <a:srgbClr val="000000"/>
                </a:solidFill>
                <a:latin typeface="Calibri" pitchFamily="34" charset="0"/>
              </a:rPr>
              <a:t>F</a:t>
            </a:r>
            <a:r>
              <a:rPr lang="fr-FR" kern="0" dirty="0">
                <a:solidFill>
                  <a:srgbClr val="000000"/>
                </a:solidFill>
                <a:latin typeface="Calibri" pitchFamily="34" charset="0"/>
              </a:rPr>
              <a:t>ormat</a:t>
            </a:r>
          </a:p>
          <a:p>
            <a:pPr marL="719138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XLIFF 1.2: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hlinkClick r:id="rId10"/>
              </a:rPr>
              <a:t>docs.oasis-open.org/</a:t>
            </a:r>
            <a:r>
              <a:rPr kumimoji="0" lang="en-US" sz="1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hlinkClick r:id="rId10"/>
              </a:rPr>
              <a:t>xliff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hlinkClick r:id="rId10"/>
              </a:rPr>
              <a:t>/</a:t>
            </a:r>
            <a:r>
              <a:rPr kumimoji="0" lang="en-US" sz="1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hlinkClick r:id="rId10"/>
              </a:rPr>
              <a:t>xliff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hlinkClick r:id="rId10"/>
              </a:rPr>
              <a:t>-core/xliff-core.html</a:t>
            </a:r>
            <a:endParaRPr kumimoji="0" lang="en-US" sz="15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447675" lvl="0" indent="-382588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4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US" sz="4000" b="1" kern="0" dirty="0">
                <a:solidFill>
                  <a:srgbClr val="B63A70"/>
                </a:solidFill>
                <a:latin typeface="Calibri" pitchFamily="34" charset="0"/>
              </a:rPr>
              <a:t>an idea whose time has come…</a:t>
            </a:r>
            <a:endParaRPr lang="en-GB" sz="5400" dirty="0"/>
          </a:p>
        </p:txBody>
      </p:sp>
      <p:pic>
        <p:nvPicPr>
          <p:cNvPr id="4" name="Content Placeholder 6" descr="lis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586359"/>
            <a:ext cx="1600200" cy="1554609"/>
          </a:xfrm>
          <a:prstGeom prst="rect">
            <a:avLst/>
          </a:prstGeom>
        </p:spPr>
      </p:pic>
      <p:pic>
        <p:nvPicPr>
          <p:cNvPr id="5" name="Picture 4" descr="linport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924944"/>
            <a:ext cx="36576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2286000" y="2390081"/>
            <a:ext cx="1295400" cy="7508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5941640" y="1540768"/>
            <a:ext cx="2590800" cy="1600200"/>
            <a:chOff x="5867400" y="1447800"/>
            <a:chExt cx="2590800" cy="1600199"/>
          </a:xfrm>
        </p:grpSpPr>
        <p:pic>
          <p:nvPicPr>
            <p:cNvPr id="8" name="Picture 7" descr="ecdgt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1447800"/>
              <a:ext cx="1905000" cy="1123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 rot="10800000" flipV="1">
              <a:off x="5867400" y="2009775"/>
              <a:ext cx="685800" cy="10382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3598912" y="4437112"/>
            <a:ext cx="1981200" cy="2120900"/>
            <a:chOff x="3429000" y="4502728"/>
            <a:chExt cx="1981200" cy="2119746"/>
          </a:xfrm>
        </p:grpSpPr>
        <p:pic>
          <p:nvPicPr>
            <p:cNvPr id="11" name="Picture 20" descr="inter.pn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9000" y="4876800"/>
              <a:ext cx="1981200" cy="1745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4346677" y="4575651"/>
              <a:ext cx="374446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36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57592" cy="720080"/>
          </a:xfrm>
        </p:spPr>
        <p:txBody>
          <a:bodyPr>
            <a:noAutofit/>
          </a:bodyPr>
          <a:lstStyle/>
          <a:p>
            <a:r>
              <a:rPr lang="en-US" sz="4400" b="1" kern="0" dirty="0" smtClean="0">
                <a:solidFill>
                  <a:srgbClr val="B63A70"/>
                </a:solidFill>
                <a:latin typeface="Calibri" pitchFamily="34" charset="0"/>
              </a:rPr>
              <a:t>… and </a:t>
            </a:r>
            <a:r>
              <a:rPr lang="en-US" sz="4400" b="1" kern="0" dirty="0">
                <a:solidFill>
                  <a:srgbClr val="B63A70"/>
                </a:solidFill>
                <a:latin typeface="Calibri" pitchFamily="34" charset="0"/>
              </a:rPr>
              <a:t>a project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216" y="1340768"/>
            <a:ext cx="8476256" cy="4485058"/>
          </a:xfrm>
        </p:spPr>
        <p:txBody>
          <a:bodyPr>
            <a:normAutofit/>
          </a:bodyPr>
          <a:lstStyle/>
          <a:p>
            <a:pPr marL="447675" indent="-382588">
              <a:lnSpc>
                <a:spcPct val="90000"/>
              </a:lnSpc>
            </a:pPr>
            <a:r>
              <a:rPr lang="en-US" sz="3000" dirty="0"/>
              <a:t>With one main deliverable: a “blueprint”</a:t>
            </a:r>
          </a:p>
          <a:p>
            <a:pPr marL="822325" lvl="1">
              <a:lnSpc>
                <a:spcPct val="90000"/>
              </a:lnSpc>
              <a:buFont typeface="Arial" charset="0"/>
              <a:buChar char="•"/>
            </a:pPr>
            <a:r>
              <a:rPr lang="en-US" sz="2600" dirty="0"/>
              <a:t>Blueprint = draft standard to be submitted to an industry standards body</a:t>
            </a:r>
          </a:p>
          <a:p>
            <a:pPr marL="447675" indent="-382588">
              <a:lnSpc>
                <a:spcPct val="90000"/>
              </a:lnSpc>
            </a:pPr>
            <a:r>
              <a:rPr lang="en-US" sz="3000" dirty="0"/>
              <a:t>And secondary deliverables</a:t>
            </a:r>
          </a:p>
          <a:p>
            <a:pPr marL="822325" lvl="1">
              <a:lnSpc>
                <a:spcPct val="90000"/>
              </a:lnSpc>
              <a:buFont typeface="Arial" charset="0"/>
              <a:buChar char="•"/>
            </a:pPr>
            <a:r>
              <a:rPr lang="en-US" sz="2600" dirty="0"/>
              <a:t>Open-source reference software for proof-of-concept and for implementers</a:t>
            </a:r>
          </a:p>
          <a:p>
            <a:pPr marL="447675" indent="-382588">
              <a:lnSpc>
                <a:spcPct val="90000"/>
              </a:lnSpc>
            </a:pPr>
            <a:r>
              <a:rPr lang="en-US" sz="3000" dirty="0"/>
              <a:t>Hosted by LTAC Global (a non-profit organization)</a:t>
            </a:r>
          </a:p>
          <a:p>
            <a:pPr marL="447675" indent="-382588">
              <a:lnSpc>
                <a:spcPct val="90000"/>
              </a:lnSpc>
            </a:pPr>
            <a:r>
              <a:rPr lang="en-US" sz="3000" dirty="0"/>
              <a:t>Open to all interested parties</a:t>
            </a:r>
          </a:p>
          <a:p>
            <a:pPr marL="447675" indent="-382588">
              <a:lnSpc>
                <a:spcPct val="90000"/>
              </a:lnSpc>
            </a:pPr>
            <a:r>
              <a:rPr lang="en-US" sz="3300" b="1" dirty="0"/>
              <a:t>Not</a:t>
            </a:r>
            <a:r>
              <a:rPr lang="en-US" sz="3000" dirty="0"/>
              <a:t> a competing translation tool</a:t>
            </a:r>
          </a:p>
          <a:p>
            <a:pPr marL="447675" indent="-382588">
              <a:lnSpc>
                <a:spcPct val="90000"/>
              </a:lnSpc>
              <a:buFont typeface="Wingdings 2" pitchFamily="18" charset="2"/>
              <a:buChar char=""/>
            </a:pPr>
            <a:endParaRPr lang="en-US" sz="3000" dirty="0"/>
          </a:p>
        </p:txBody>
      </p:sp>
      <p:pic>
        <p:nvPicPr>
          <p:cNvPr id="12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54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57592" cy="720080"/>
          </a:xfrm>
        </p:spPr>
        <p:txBody>
          <a:bodyPr>
            <a:noAutofit/>
          </a:bodyPr>
          <a:lstStyle/>
          <a:p>
            <a:r>
              <a:rPr lang="en-US" sz="3600" b="1" kern="0" dirty="0">
                <a:solidFill>
                  <a:srgbClr val="B63A70"/>
                </a:solidFill>
                <a:latin typeface="Calibri" pitchFamily="34" charset="0"/>
              </a:rPr>
              <a:t>Why </a:t>
            </a:r>
            <a:r>
              <a:rPr lang="en-US" sz="3600" b="1" kern="0" dirty="0" smtClean="0">
                <a:solidFill>
                  <a:srgbClr val="B63A70"/>
                </a:solidFill>
                <a:latin typeface="Calibri" pitchFamily="34" charset="0"/>
              </a:rPr>
              <a:t>are we (Alan and Tomas) involved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216" y="1628800"/>
            <a:ext cx="8476256" cy="4197026"/>
          </a:xfrm>
        </p:spPr>
        <p:txBody>
          <a:bodyPr>
            <a:normAutofit/>
          </a:bodyPr>
          <a:lstStyle/>
          <a:p>
            <a:pPr marL="448056" indent="-384048">
              <a:buFont typeface="Arial" pitchFamily="34" charset="0"/>
              <a:buChar char="•"/>
              <a:defRPr/>
            </a:pPr>
            <a:r>
              <a:rPr lang="en-US" dirty="0" smtClean="0"/>
              <a:t>After working </a:t>
            </a:r>
            <a:r>
              <a:rPr lang="en-US" dirty="0"/>
              <a:t>on various “payload” </a:t>
            </a:r>
            <a:r>
              <a:rPr lang="en-US" dirty="0" smtClean="0"/>
              <a:t>standards</a:t>
            </a:r>
          </a:p>
          <a:p>
            <a:pPr marL="813816" lvl="1" indent="-384048">
              <a:buFont typeface="Arial" pitchFamily="34" charset="0"/>
              <a:buChar char="•"/>
              <a:defRPr/>
            </a:pPr>
            <a:r>
              <a:rPr lang="en-US" dirty="0" smtClean="0"/>
              <a:t>e.g. TMX </a:t>
            </a:r>
            <a:r>
              <a:rPr lang="en-US" dirty="0"/>
              <a:t>and </a:t>
            </a:r>
            <a:r>
              <a:rPr lang="en-US" dirty="0" smtClean="0"/>
              <a:t>TBX</a:t>
            </a:r>
          </a:p>
          <a:p>
            <a:pPr marL="448056" indent="-384048">
              <a:buFont typeface="Arial" pitchFamily="34" charset="0"/>
              <a:buChar char="•"/>
              <a:defRPr/>
            </a:pPr>
            <a:r>
              <a:rPr lang="en-US" dirty="0" smtClean="0"/>
              <a:t>it </a:t>
            </a:r>
            <a:r>
              <a:rPr lang="en-US" dirty="0"/>
              <a:t>is logical to work on containers to put them </a:t>
            </a:r>
            <a:r>
              <a:rPr lang="en-US" dirty="0" smtClean="0"/>
              <a:t>in</a:t>
            </a:r>
          </a:p>
          <a:p>
            <a:pPr marL="448056" indent="-384048">
              <a:buFont typeface="Arial" pitchFamily="34" charset="0"/>
              <a:buChar char="•"/>
              <a:defRPr/>
            </a:pPr>
            <a:endParaRPr lang="en-US" dirty="0"/>
          </a:p>
          <a:p>
            <a:pPr marL="448056" indent="-384048">
              <a:buFont typeface="Arial" pitchFamily="34" charset="0"/>
              <a:buChar char="•"/>
              <a:defRPr/>
            </a:pPr>
            <a:r>
              <a:rPr lang="en-US" dirty="0"/>
              <a:t>To promote Structured Translation Specifications </a:t>
            </a:r>
            <a:r>
              <a:rPr lang="en-US" dirty="0" smtClean="0"/>
              <a:t>(</a:t>
            </a:r>
            <a:r>
              <a:rPr lang="en-US" dirty="0"/>
              <a:t>STS) as part of the </a:t>
            </a:r>
            <a:r>
              <a:rPr lang="en-US" dirty="0" smtClean="0"/>
              <a:t>payload. STS is a set of</a:t>
            </a:r>
            <a:endParaRPr lang="en-US" dirty="0"/>
          </a:p>
          <a:p>
            <a:pPr marL="822960" lvl="1">
              <a:buFont typeface="Verdana"/>
              <a:buChar char="›"/>
              <a:defRPr/>
            </a:pPr>
            <a:r>
              <a:rPr lang="en-US" dirty="0"/>
              <a:t>21 parameters for quality </a:t>
            </a:r>
            <a:r>
              <a:rPr lang="en-US" dirty="0" smtClean="0"/>
              <a:t>translations</a:t>
            </a:r>
            <a:endParaRPr lang="en-US" dirty="0"/>
          </a:p>
          <a:p>
            <a:pPr marL="822960" lvl="1">
              <a:buFont typeface="Verdana"/>
              <a:buChar char="›"/>
              <a:defRPr/>
            </a:pPr>
            <a:r>
              <a:rPr lang="en-US" dirty="0" smtClean="0"/>
              <a:t>Found </a:t>
            </a:r>
            <a:r>
              <a:rPr lang="en-US" dirty="0"/>
              <a:t>in: </a:t>
            </a:r>
            <a:r>
              <a:rPr lang="en-US" u="sng" dirty="0"/>
              <a:t>ISO/TS 11669</a:t>
            </a:r>
          </a:p>
        </p:txBody>
      </p:sp>
      <p:pic>
        <p:nvPicPr>
          <p:cNvPr id="12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3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57592" cy="72008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S</a:t>
            </a:r>
            <a:r>
              <a:rPr lang="en-US" sz="3600" dirty="0">
                <a:solidFill>
                  <a:srgbClr val="C00000"/>
                </a:solidFill>
              </a:rPr>
              <a:t>tructured </a:t>
            </a:r>
            <a:r>
              <a:rPr lang="en-US" sz="3600" b="1" dirty="0">
                <a:solidFill>
                  <a:srgbClr val="C00000"/>
                </a:solidFill>
              </a:rPr>
              <a:t>T</a:t>
            </a:r>
            <a:r>
              <a:rPr lang="en-US" sz="3600" dirty="0">
                <a:solidFill>
                  <a:srgbClr val="C00000"/>
                </a:solidFill>
              </a:rPr>
              <a:t>ranslation </a:t>
            </a:r>
            <a:r>
              <a:rPr lang="en-US" sz="3600" b="1" dirty="0">
                <a:solidFill>
                  <a:srgbClr val="C00000"/>
                </a:solidFill>
              </a:rPr>
              <a:t>S</a:t>
            </a:r>
            <a:r>
              <a:rPr lang="en-US" sz="3600" dirty="0">
                <a:solidFill>
                  <a:srgbClr val="C00000"/>
                </a:solidFill>
              </a:rPr>
              <a:t>pecifications (</a:t>
            </a:r>
            <a:r>
              <a:rPr lang="en-US" sz="3600" b="1" dirty="0">
                <a:solidFill>
                  <a:srgbClr val="C00000"/>
                </a:solidFill>
              </a:rPr>
              <a:t>STS</a:t>
            </a:r>
            <a:r>
              <a:rPr lang="en-US" sz="3600" dirty="0">
                <a:solidFill>
                  <a:srgbClr val="C00000"/>
                </a:solidFill>
              </a:rPr>
              <a:t>)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216" y="1628800"/>
            <a:ext cx="8476256" cy="4197026"/>
          </a:xfrm>
        </p:spPr>
        <p:txBody>
          <a:bodyPr>
            <a:normAutofit/>
          </a:bodyPr>
          <a:lstStyle/>
          <a:p>
            <a:pPr marL="457200">
              <a:buFont typeface="Verdana"/>
              <a:buChar char="›"/>
              <a:defRPr/>
            </a:pPr>
            <a:r>
              <a:rPr lang="en-US" sz="3200" dirty="0" smtClean="0"/>
              <a:t>21 </a:t>
            </a:r>
            <a:r>
              <a:rPr lang="en-US" sz="3200" dirty="0"/>
              <a:t>parameters for quality </a:t>
            </a:r>
            <a:r>
              <a:rPr lang="en-US" sz="3200" dirty="0" smtClean="0"/>
              <a:t>translations:</a:t>
            </a:r>
            <a:endParaRPr lang="en-US" sz="3200" dirty="0"/>
          </a:p>
          <a:p>
            <a:pPr marL="832104" lvl="1">
              <a:buFont typeface="Wingdings 2"/>
              <a:buChar char=""/>
              <a:defRPr/>
            </a:pPr>
            <a:r>
              <a:rPr lang="en-US" sz="3200" dirty="0"/>
              <a:t>Source</a:t>
            </a:r>
          </a:p>
          <a:p>
            <a:pPr marL="832104" lvl="1">
              <a:buFont typeface="Wingdings 2"/>
              <a:buChar char=""/>
              <a:defRPr/>
            </a:pPr>
            <a:r>
              <a:rPr lang="en-US" sz="3200" dirty="0"/>
              <a:t>Target</a:t>
            </a:r>
          </a:p>
          <a:p>
            <a:pPr marL="832104" lvl="1">
              <a:buFont typeface="Wingdings 2"/>
              <a:buChar char=""/>
              <a:defRPr/>
            </a:pPr>
            <a:r>
              <a:rPr lang="en-US" sz="3200" dirty="0"/>
              <a:t>Production</a:t>
            </a:r>
          </a:p>
          <a:p>
            <a:pPr marL="832104" lvl="1">
              <a:buFont typeface="Wingdings 2"/>
              <a:buChar char=""/>
              <a:defRPr/>
            </a:pPr>
            <a:r>
              <a:rPr lang="en-US" sz="3200" dirty="0"/>
              <a:t>Environment</a:t>
            </a:r>
          </a:p>
          <a:p>
            <a:pPr marL="832104" lvl="1">
              <a:buFont typeface="Wingdings 2"/>
              <a:buChar char=""/>
              <a:defRPr/>
            </a:pPr>
            <a:r>
              <a:rPr lang="en-US" sz="3200" dirty="0"/>
              <a:t>Relationships</a:t>
            </a:r>
          </a:p>
          <a:p>
            <a:pPr marL="457200">
              <a:buFont typeface="Verdana"/>
              <a:buChar char="›"/>
              <a:defRPr/>
            </a:pPr>
            <a:r>
              <a:rPr lang="en-US" sz="3200" dirty="0" smtClean="0"/>
              <a:t>More info, can be found </a:t>
            </a:r>
            <a:r>
              <a:rPr lang="en-US" sz="3200" dirty="0"/>
              <a:t>in: </a:t>
            </a:r>
            <a:r>
              <a:rPr lang="en-US" sz="3200" u="sng" dirty="0"/>
              <a:t>ISO/TS 11669</a:t>
            </a:r>
          </a:p>
        </p:txBody>
      </p:sp>
      <p:pic>
        <p:nvPicPr>
          <p:cNvPr id="12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57592" cy="720080"/>
          </a:xfrm>
        </p:spPr>
        <p:txBody>
          <a:bodyPr>
            <a:noAutofit/>
          </a:bodyPr>
          <a:lstStyle/>
          <a:p>
            <a:r>
              <a:rPr lang="en-US" sz="3600" b="1" kern="0" dirty="0">
                <a:solidFill>
                  <a:srgbClr val="B63A70"/>
                </a:solidFill>
                <a:latin typeface="Calibri" pitchFamily="34" charset="0"/>
              </a:rPr>
              <a:t>Why </a:t>
            </a:r>
            <a:r>
              <a:rPr lang="en-US" sz="3600" b="1" kern="0" dirty="0" smtClean="0">
                <a:solidFill>
                  <a:srgbClr val="B63A70"/>
                </a:solidFill>
                <a:latin typeface="Calibri" pitchFamily="34" charset="0"/>
              </a:rPr>
              <a:t>should JIAMCATT orgs be involved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216" y="1628800"/>
            <a:ext cx="8476256" cy="4197026"/>
          </a:xfrm>
        </p:spPr>
        <p:txBody>
          <a:bodyPr>
            <a:normAutofit/>
          </a:bodyPr>
          <a:lstStyle/>
          <a:p>
            <a:r>
              <a:rPr lang="en-US" dirty="0"/>
              <a:t>As </a:t>
            </a:r>
            <a:r>
              <a:rPr lang="en-US" dirty="0" smtClean="0"/>
              <a:t>major tool users and in cases such as the EC also as  developers, we see and promote the value </a:t>
            </a:r>
            <a:r>
              <a:rPr lang="en-US" dirty="0"/>
              <a:t>in a structured, interchangeable container for both project payload &amp; specifications</a:t>
            </a:r>
          </a:p>
          <a:p>
            <a:r>
              <a:rPr lang="en-US" dirty="0"/>
              <a:t>As </a:t>
            </a:r>
            <a:r>
              <a:rPr lang="en-US" dirty="0" smtClean="0"/>
              <a:t>multilingual organizations, large and small, </a:t>
            </a:r>
            <a:r>
              <a:rPr lang="en-US" dirty="0"/>
              <a:t>we </a:t>
            </a:r>
            <a:r>
              <a:rPr lang="en-US" dirty="0" smtClean="0"/>
              <a:t>need to appreciate </a:t>
            </a:r>
            <a:r>
              <a:rPr lang="en-US" dirty="0"/>
              <a:t>the complexity and difficulty in communicating project </a:t>
            </a:r>
            <a:r>
              <a:rPr lang="en-US" dirty="0" smtClean="0"/>
              <a:t>requirements</a:t>
            </a:r>
          </a:p>
          <a:p>
            <a:r>
              <a:rPr lang="en-US" dirty="0" smtClean="0"/>
              <a:t>… and seek ways to reduce both complexity and difficulties</a:t>
            </a:r>
            <a:endParaRPr lang="en-US" dirty="0"/>
          </a:p>
        </p:txBody>
      </p:sp>
      <p:pic>
        <p:nvPicPr>
          <p:cNvPr id="12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49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Autofit/>
          </a:bodyPr>
          <a:lstStyle/>
          <a:p>
            <a:r>
              <a:rPr lang="en-US" sz="4400" dirty="0"/>
              <a:t>Source Parameters describe the source text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r>
              <a:rPr lang="en-US" dirty="0"/>
              <a:t>[1]    textual characteristics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(a)    source language; </a:t>
            </a:r>
            <a:r>
              <a:rPr lang="en-US" dirty="0" smtClean="0"/>
              <a:t>   (</a:t>
            </a:r>
            <a:r>
              <a:rPr lang="en-US" dirty="0"/>
              <a:t>b)  </a:t>
            </a:r>
            <a:r>
              <a:rPr lang="en-US" dirty="0" smtClean="0"/>
              <a:t> </a:t>
            </a:r>
            <a:r>
              <a:rPr lang="en-US" dirty="0"/>
              <a:t>text type; </a:t>
            </a:r>
            <a:br>
              <a:rPr lang="en-US" dirty="0"/>
            </a:br>
            <a:r>
              <a:rPr lang="en-US" dirty="0"/>
              <a:t>(c)    audience;  </a:t>
            </a:r>
            <a:r>
              <a:rPr lang="en-US" dirty="0" smtClean="0"/>
              <a:t>               (</a:t>
            </a:r>
            <a:r>
              <a:rPr lang="en-US" dirty="0"/>
              <a:t>d)  </a:t>
            </a:r>
            <a:r>
              <a:rPr lang="en-US" dirty="0" smtClean="0"/>
              <a:t> </a:t>
            </a:r>
            <a:r>
              <a:rPr lang="en-US" dirty="0"/>
              <a:t>purpose</a:t>
            </a:r>
          </a:p>
          <a:p>
            <a:r>
              <a:rPr lang="en-US" dirty="0"/>
              <a:t>[2]    specialized language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(a)    subject field; </a:t>
            </a:r>
            <a:r>
              <a:rPr lang="en-US" dirty="0" smtClean="0"/>
              <a:t>          (</a:t>
            </a:r>
            <a:r>
              <a:rPr lang="en-US" dirty="0"/>
              <a:t>b)   [monolingual] terminology</a:t>
            </a:r>
          </a:p>
          <a:p>
            <a:r>
              <a:rPr lang="en-US" dirty="0"/>
              <a:t>[3]    volume </a:t>
            </a:r>
            <a:r>
              <a:rPr lang="en-US" sz="2400" dirty="0"/>
              <a:t>(words, characters, or other measure)</a:t>
            </a:r>
            <a:endParaRPr lang="en-US" dirty="0"/>
          </a:p>
          <a:p>
            <a:r>
              <a:rPr lang="en-US" dirty="0"/>
              <a:t>[4]    complexity </a:t>
            </a:r>
            <a:r>
              <a:rPr lang="en-US" sz="2400" dirty="0"/>
              <a:t>(non-native author; graphics; </a:t>
            </a:r>
            <a:r>
              <a:rPr lang="en-US" sz="2400" dirty="0" smtClean="0"/>
              <a:t>etc.)</a:t>
            </a:r>
            <a:endParaRPr lang="en-US" dirty="0"/>
          </a:p>
          <a:p>
            <a:r>
              <a:rPr lang="en-US" dirty="0"/>
              <a:t>[5]    origin </a:t>
            </a:r>
            <a:r>
              <a:rPr lang="en-US" sz="2400" dirty="0"/>
              <a:t>(where </a:t>
            </a:r>
            <a:r>
              <a:rPr lang="en-US" sz="2400" dirty="0" smtClean="0"/>
              <a:t>source </a:t>
            </a:r>
            <a:r>
              <a:rPr lang="en-US" sz="2400" dirty="0"/>
              <a:t>text </a:t>
            </a:r>
            <a:r>
              <a:rPr lang="en-US" sz="2400" dirty="0" smtClean="0"/>
              <a:t>came from)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7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1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Autofit/>
          </a:bodyPr>
          <a:lstStyle/>
          <a:p>
            <a:r>
              <a:rPr lang="en-US" sz="4400" dirty="0"/>
              <a:t>Target parameters state linguistic requirements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700" dirty="0" smtClean="0"/>
              <a:t>[</a:t>
            </a:r>
            <a:r>
              <a:rPr lang="en-US" sz="2700" dirty="0"/>
              <a:t>6]    target language information</a:t>
            </a:r>
          </a:p>
          <a:p>
            <a:pPr marL="822325" lvl="1">
              <a:lnSpc>
                <a:spcPct val="80000"/>
              </a:lnSpc>
              <a:buFont typeface="Arial" charset="0"/>
              <a:buChar char="•"/>
            </a:pPr>
            <a:r>
              <a:rPr lang="en-US" dirty="0"/>
              <a:t>(a) target language; (b) [bilingual] terminology</a:t>
            </a:r>
          </a:p>
          <a:p>
            <a:pPr marL="447675" indent="-382588">
              <a:lnSpc>
                <a:spcPct val="80000"/>
              </a:lnSpc>
            </a:pPr>
            <a:r>
              <a:rPr lang="en-US" sz="2700" dirty="0"/>
              <a:t>[7]    audience </a:t>
            </a:r>
            <a:r>
              <a:rPr lang="en-US" sz="2200" dirty="0"/>
              <a:t>(sometimes differs from source)</a:t>
            </a:r>
            <a:endParaRPr lang="en-US" sz="2700" dirty="0"/>
          </a:p>
          <a:p>
            <a:pPr marL="447675" indent="-382588">
              <a:lnSpc>
                <a:spcPct val="80000"/>
              </a:lnSpc>
            </a:pPr>
            <a:r>
              <a:rPr lang="en-US" sz="2700" dirty="0"/>
              <a:t>[8]    purpose </a:t>
            </a:r>
            <a:r>
              <a:rPr lang="en-US" sz="2200" dirty="0"/>
              <a:t>(sometimes difference from source)</a:t>
            </a:r>
            <a:endParaRPr lang="en-US" sz="2700" dirty="0"/>
          </a:p>
          <a:p>
            <a:pPr marL="447675" indent="-382588">
              <a:lnSpc>
                <a:spcPct val="80000"/>
              </a:lnSpc>
            </a:pPr>
            <a:r>
              <a:rPr lang="en-US" sz="2700" dirty="0"/>
              <a:t>[9]    content correspondence</a:t>
            </a:r>
          </a:p>
          <a:p>
            <a:pPr marL="822325" lvl="1">
              <a:lnSpc>
                <a:spcPct val="80000"/>
              </a:lnSpc>
              <a:buFont typeface="Arial" charset="0"/>
              <a:buChar char="•"/>
            </a:pPr>
            <a:r>
              <a:rPr lang="en-US" dirty="0"/>
              <a:t>(summary/full; overt/covert; </a:t>
            </a:r>
            <a:r>
              <a:rPr lang="en-US" dirty="0" smtClean="0"/>
              <a:t>etc.)</a:t>
            </a:r>
            <a:endParaRPr lang="en-US" dirty="0"/>
          </a:p>
          <a:p>
            <a:pPr marL="447675" indent="-382588">
              <a:lnSpc>
                <a:spcPct val="80000"/>
              </a:lnSpc>
            </a:pPr>
            <a:r>
              <a:rPr lang="en-US" sz="2700" dirty="0"/>
              <a:t>[10]    register (often implied by text type)</a:t>
            </a:r>
          </a:p>
          <a:p>
            <a:pPr marL="447675" indent="-382588">
              <a:lnSpc>
                <a:spcPct val="80000"/>
              </a:lnSpc>
            </a:pPr>
            <a:r>
              <a:rPr lang="en-US" sz="2700" dirty="0"/>
              <a:t>[11]    file format</a:t>
            </a:r>
          </a:p>
          <a:p>
            <a:pPr marL="447675" indent="-382588">
              <a:lnSpc>
                <a:spcPct val="80000"/>
              </a:lnSpc>
            </a:pPr>
            <a:r>
              <a:rPr lang="en-US" sz="2700" dirty="0"/>
              <a:t>[12]    style</a:t>
            </a:r>
          </a:p>
          <a:p>
            <a:pPr marL="822325" lvl="1">
              <a:lnSpc>
                <a:spcPct val="80000"/>
              </a:lnSpc>
              <a:buFont typeface="Arial" charset="0"/>
              <a:buChar char="•"/>
            </a:pPr>
            <a:r>
              <a:rPr lang="en-US" dirty="0"/>
              <a:t>(a) style guide; (b) style relevance</a:t>
            </a:r>
          </a:p>
          <a:p>
            <a:pPr marL="447675" indent="-382588">
              <a:lnSpc>
                <a:spcPct val="80000"/>
              </a:lnSpc>
            </a:pPr>
            <a:r>
              <a:rPr lang="en-US" sz="2700" dirty="0"/>
              <a:t>[13]    layout</a:t>
            </a:r>
          </a:p>
          <a:p>
            <a:endParaRPr lang="en-US" sz="2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Josep Bonet Heras &amp; Olaf-Michael Stefanov - JIAMCATT 2013, Nairobi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BB8F-B722-4A48-9B40-6DCFA81115C0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8" name="Picture 3" descr="linpor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5825827"/>
            <a:ext cx="1676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71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1553</Words>
  <Application>Microsoft Office PowerPoint</Application>
  <PresentationFormat>On-screen Show (4:3)</PresentationFormat>
  <Paragraphs>252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Linport: Interoperable Translation and Localization Project Containers  (A Progress Report)</vt:lpstr>
      <vt:lpstr>What is Linport? (this slide and 2 more)</vt:lpstr>
      <vt:lpstr>an idea whose time has come…</vt:lpstr>
      <vt:lpstr>… and a project</vt:lpstr>
      <vt:lpstr>Why are we (Alan and Tomas) involved</vt:lpstr>
      <vt:lpstr>Structured Translation Specifications (STS)</vt:lpstr>
      <vt:lpstr>Why should JIAMCATT orgs be involved</vt:lpstr>
      <vt:lpstr>Source Parameters describe the source text</vt:lpstr>
      <vt:lpstr>Target parameters state linguistic requirements</vt:lpstr>
      <vt:lpstr>Production parameters state tasks to be performed by whom</vt:lpstr>
      <vt:lpstr>Environment parameters</vt:lpstr>
      <vt:lpstr>Relationship parameters</vt:lpstr>
      <vt:lpstr>Webpage about the 21 parameters which make up STS – Structured Translation Specifications</vt:lpstr>
      <vt:lpstr>Container contents besides the structured specifications</vt:lpstr>
      <vt:lpstr>Portfolios</vt:lpstr>
      <vt:lpstr>Why Linport is important to translation project managers</vt:lpstr>
      <vt:lpstr>Linport from the perspective of content owner/originator</vt:lpstr>
      <vt:lpstr>Why it is important for translators</vt:lpstr>
      <vt:lpstr>Why Linport is important for  machine translation developers</vt:lpstr>
      <vt:lpstr>Linport and Tool developers</vt:lpstr>
      <vt:lpstr>What’s upcoming for Linport?</vt:lpstr>
      <vt:lpstr>What’s related ?</vt:lpstr>
      <vt:lpstr>How to get involved</vt:lpstr>
      <vt:lpstr>Questions?  Willing to submit project data? --&gt;     info@linport.org</vt:lpstr>
      <vt:lpstr>Glossary of acronyms used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Linport: Interoperable Translation and Localization Project Containers  (A Progress Report)</dc:title>
  <dc:creator>Olaf-Michael Stefanov</dc:creator>
  <cp:lastModifiedBy>Olaf-Michael Stefanov</cp:lastModifiedBy>
  <cp:revision>10</cp:revision>
  <dcterms:created xsi:type="dcterms:W3CDTF">2013-05-14T21:44:23Z</dcterms:created>
  <dcterms:modified xsi:type="dcterms:W3CDTF">2013-05-14T23:36:54Z</dcterms:modified>
</cp:coreProperties>
</file>